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88"/>
  </p:normalViewPr>
  <p:slideViewPr>
    <p:cSldViewPr snapToGrid="0">
      <p:cViewPr varScale="1">
        <p:scale>
          <a:sx n="116" d="100"/>
          <a:sy n="116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36537D-D9D7-4F74-9791-DE5FFDB34ACA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1915C5-9FC5-4DE4-9557-8414525B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53EC-FEAC-048F-FE69-CC9E9D8A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09E74-21E7-E70E-456D-1F6EC970E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57C45-1141-78CB-57A2-787815D0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1C8C-D066-455C-9BB4-20300A9B4222}" type="datetime1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1D107-2C4D-903E-E902-67EDB8BC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2930-04C0-5268-46B3-D33E910B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8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092F-249E-7424-26F9-6E9D579C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77CBC-AC40-989F-E585-6257972B5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F744-7C39-5641-D9AE-0630B4BB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267B-9976-4E30-98BF-FD284E4FCAD8}" type="datetime1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C4D54-ED30-256D-5871-4F4460D7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8DADA-2B6D-8399-8398-D90C0E18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8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4C260-B7C2-D4BA-AAEC-9D84EBFCC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B229B-E770-301B-699F-DF66832B6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35F3-33CC-BD0E-A9E0-97A398B9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919-A9D2-465E-B210-C01D4048C184}" type="datetime1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328A-5068-CD1C-DF2D-D9F593B6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825B4-7F3E-598F-4224-AC949A6C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E6B5-2910-BF09-0556-11DD648E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8FA3-591E-8C28-075E-B3919A0C6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6E38F-9928-E326-41A6-410F8D09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9EAA-F468-462E-9E5A-C2AE5AD27EA5}" type="datetime1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872FB-AF52-E875-4F5A-DBE2A3F7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DF40-A498-4C01-0E81-77ACFDD9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3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D5E9-E668-CC63-2493-42E37199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B28F-A99C-C329-68B5-F9D275BA2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4B030-ECC9-D3F5-E4C6-3DDB9D52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3756-1E85-4248-8EDD-9315EDA9BC22}" type="datetime1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78112-F2E6-9F21-6D5E-DF5E5A32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65D71-B3E8-8D20-F0C6-508A407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CC65-E5DA-4025-CAF7-9D571723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7576-82A9-55E8-7772-40FA3A051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75123-5946-FB1C-18FF-C13E892C8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8CE48-DFDA-F65F-365C-863578E5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988-D9D0-4ABD-A3FA-466ABF80DE9E}" type="datetime1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2765E-5923-C9A4-ADAE-53A3FB7A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7A76-B91B-0650-1C02-88AE0FEB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7CF6-7EB7-5555-C9FC-5092DDB7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F951-3BFD-BB71-7F57-DBCAE8160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245B2-FA92-CAED-D94D-9F30C1E8B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B7390-DDFC-189D-934E-4C715E082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CD195-9C77-EA0A-C01D-7BA1BB288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17DFD-0A98-8B53-37E4-DF3DF709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3638-E3A7-40F2-8F45-8CCB894B467D}" type="datetime1">
              <a:rPr lang="en-US" smtClean="0"/>
              <a:t>2/13/26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0EC0C-5DF2-7933-BDBC-6F5E1AFF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24C5C-7979-F561-0E49-3BFA47A7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374B-D9A8-8AB7-25EE-75F8BD1E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8EDE5-8D24-AECE-F1B9-F2165EF3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C49A-43E7-4EA1-B7B2-14436CD09AB3}" type="datetime1">
              <a:rPr lang="en-US" smtClean="0"/>
              <a:t>2/13/26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E44A6-CC2B-7D3F-D5F4-5AE36A7B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DEC20-071F-1353-9047-23AA620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FF14B-98C8-4665-F6F1-4F29DD2E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9B7E-99A7-4ADE-AC16-86BBF85F4741}" type="datetime1">
              <a:rPr lang="en-US" smtClean="0"/>
              <a:t>2/13/26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4DC94-987F-20E8-3498-A7ADD7CC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5DBBF-1395-A2C9-1115-B65F07A2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1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3696-2A8F-33DB-1025-487DCC47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63E6A-1770-1B87-1E50-A5DF3C70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AA1EF-35F5-90A1-633C-56A162968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DF9F2-6282-B51F-36CD-2CCCC00D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189-D01F-4AF8-A360-4421F249EF4A}" type="datetime1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F47C4-7364-2008-B497-E341F5F9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21CF5-226D-7550-380C-557BD9F2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6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E2E6-0B86-2693-3472-B2A7600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E4E08-BDA7-AB1F-E048-B092ED8FA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19684-A701-C6BC-E066-A9A85BBE5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79680-4A07-3E03-27EE-51D1AD23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E2F6-6F50-450E-A43E-F125A02B940D}" type="datetime1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C771B-4B7B-FE21-3C40-93B59F35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3C777-4C4E-7B7D-8D28-493DDDBD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521EE-FE1C-0E4E-8C64-9201A755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69555-32C1-729F-E4AD-E36FC25A1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03C2-ED44-EB37-29C7-E73E44BF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7C81-8714-4590-9475-8A071721BE1E}" type="datetime1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E4DBE-6886-5C18-8F46-C8E1DB3B5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3FD19-5D6B-508B-9BA8-1F8091C90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0EBD-DDA7-4165-A54B-46994D73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4EFA-5B03-074A-8EA9-49A216EE0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1263"/>
            <a:ext cx="9144000" cy="65633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Schoolbook" panose="02040604050505020304" pitchFamily="18" charset="0"/>
              </a:rPr>
              <a:t>The Unraveling of Environmental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15E7B-3F3A-A8D7-F23C-809F44238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8164" y="3636659"/>
            <a:ext cx="5663828" cy="16487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entury Schoolbook" panose="02040604050505020304" pitchFamily="18" charset="0"/>
              </a:rPr>
              <a:t>Robert L. Glicksman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Schoolbook" panose="02040604050505020304" pitchFamily="18" charset="0"/>
              </a:rPr>
              <a:t>J.B. &amp; Maurice C. Shapiro Professor of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Schoolbook" panose="02040604050505020304" pitchFamily="18" charset="0"/>
              </a:rPr>
              <a:t>Environmental Law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Schoolbook" panose="02040604050505020304" pitchFamily="18" charset="0"/>
              </a:rPr>
              <a:t>The George Washington University Law School</a:t>
            </a:r>
          </a:p>
        </p:txBody>
      </p:sp>
      <p:pic>
        <p:nvPicPr>
          <p:cNvPr id="4" name="Picture 2" descr="GW Monogram">
            <a:extLst>
              <a:ext uri="{FF2B5EF4-FFF2-40B4-BE49-F238E27FC236}">
                <a16:creationId xmlns:a16="http://schemas.microsoft.com/office/drawing/2014/main" id="{07973436-2B8F-DB7C-2505-6BFCE2C9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97" y="5285445"/>
            <a:ext cx="315522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6AEB3-28C3-D1F0-B1EE-0808D8E17D53}"/>
              </a:ext>
            </a:extLst>
          </p:cNvPr>
          <p:cNvSpPr txBox="1"/>
          <p:nvPr/>
        </p:nvSpPr>
        <p:spPr>
          <a:xfrm>
            <a:off x="3613469" y="1291674"/>
            <a:ext cx="4902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Spring 2026 Distinguished Lecture</a:t>
            </a:r>
          </a:p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Florida State University College of Law</a:t>
            </a:r>
          </a:p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February 11,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CC2437-04C3-965F-558B-0540B9185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" y="1250065"/>
            <a:ext cx="3474720" cy="521208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82CC2F-4781-C966-F88F-E571F8FA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069E6-97C4-90F4-3EEF-0EB8ADAE1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966" y="1364776"/>
            <a:ext cx="3352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0D0C7-1A37-9F29-872C-D73099A21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60F9-09F3-0C64-EB6E-998CB4B3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Hollowed Out Implementation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9BE1-92C5-A4FA-31BA-E7D0A85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1293361"/>
            <a:ext cx="11750722" cy="243247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entury Schoolbook" panose="02040604050505020304" pitchFamily="18" charset="0"/>
              </a:rPr>
              <a:t>Avoid environmental impact assessment (proceed in ignorance whenever possible)</a:t>
            </a:r>
          </a:p>
          <a:p>
            <a:r>
              <a:rPr lang="en-US" sz="3000" dirty="0">
                <a:latin typeface="Century Schoolbook" panose="02040604050505020304" pitchFamily="18" charset="0"/>
              </a:rPr>
              <a:t>Preclude public participation (democracy erosion; who cares?)</a:t>
            </a:r>
          </a:p>
          <a:p>
            <a:r>
              <a:rPr lang="en-US" sz="3000" dirty="0">
                <a:latin typeface="Century Schoolbook" panose="02040604050505020304" pitchFamily="18" charset="0"/>
              </a:rPr>
              <a:t>Haphazard and ill-considered </a:t>
            </a:r>
            <a:r>
              <a:rPr lang="en-US" sz="3000" dirty="0" err="1">
                <a:latin typeface="Century Schoolbook" panose="02040604050505020304" pitchFamily="18" charset="0"/>
              </a:rPr>
              <a:t>decisionmaking</a:t>
            </a:r>
            <a:r>
              <a:rPr lang="en-US" sz="3000" dirty="0">
                <a:latin typeface="Century Schoolbook" panose="02040604050505020304" pitchFamily="18" charset="0"/>
              </a:rPr>
              <a:t> (end-result orientation)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D4218-E599-3F70-019E-0201E430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 descr="Look Before You Leap: The First Step to Entrepreneurial Success">
            <a:extLst>
              <a:ext uri="{FF2B5EF4-FFF2-40B4-BE49-F238E27FC236}">
                <a16:creationId xmlns:a16="http://schemas.microsoft.com/office/drawing/2014/main" id="{30D6E466-D91F-8875-5DBB-28FAF997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41" y="3392107"/>
            <a:ext cx="49377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DEBB-0539-C488-CD1A-5C0B445D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936F-9967-624D-E3B0-3845B0CC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A Crumbling Substantive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77F3-83B3-49EC-BD05-06C8D154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2" y="1334304"/>
            <a:ext cx="7069540" cy="3360526"/>
          </a:xfrm>
        </p:spPr>
        <p:txBody>
          <a:bodyPr>
            <a:norm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Sacrifice the public health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Schoolbook" panose="02040604050505020304" pitchFamily="18" charset="0"/>
              </a:rPr>
              <a:t> Err on the side of </a:t>
            </a:r>
            <a:r>
              <a:rPr lang="en-US" sz="2800" dirty="0" err="1">
                <a:latin typeface="Century Schoolbook" panose="02040604050505020304" pitchFamily="18" charset="0"/>
              </a:rPr>
              <a:t>underprotection</a:t>
            </a:r>
            <a:endParaRPr lang="en-US" sz="2800" dirty="0">
              <a:latin typeface="Century Schoolbook" panose="020406040505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Schoolbook" panose="02040604050505020304" pitchFamily="18" charset="0"/>
              </a:rPr>
              <a:t> Weaken protections over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Schoolbook" panose="02040604050505020304" pitchFamily="18" charset="0"/>
              </a:rPr>
              <a:t> Compliance cost is all that matters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Maximum exploitation of public lands and resources (Energy dominance!!! But only fossil fuels)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67228-B151-651C-14F3-770C12B6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 descr="Pulling Runes from the Tower: Using Jenga in Your D&amp;D Sessions – Nerdarchy">
            <a:extLst>
              <a:ext uri="{FF2B5EF4-FFF2-40B4-BE49-F238E27FC236}">
                <a16:creationId xmlns:a16="http://schemas.microsoft.com/office/drawing/2014/main" id="{14046E83-FDF5-D1EA-43AD-FD107F663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r="13644"/>
          <a:stretch>
            <a:fillRect/>
          </a:stretch>
        </p:blipFill>
        <p:spPr bwMode="auto">
          <a:xfrm>
            <a:off x="7638656" y="1256236"/>
            <a:ext cx="438912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isease, Disability And Death: Impact Of Exposure To Air Pollution | News">
            <a:extLst>
              <a:ext uri="{FF2B5EF4-FFF2-40B4-BE49-F238E27FC236}">
                <a16:creationId xmlns:a16="http://schemas.microsoft.com/office/drawing/2014/main" id="{58269F44-3E90-6EC9-F5DF-7CCEA2B17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9" b="7509"/>
          <a:stretch>
            <a:fillRect/>
          </a:stretch>
        </p:blipFill>
        <p:spPr bwMode="auto">
          <a:xfrm>
            <a:off x="136928" y="4438846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470+ Cartoon Of Underground Coal Mining Stock Illustrations, Royalty-Free  Vector Graphics &amp; Clip Art - iStock">
            <a:extLst>
              <a:ext uri="{FF2B5EF4-FFF2-40B4-BE49-F238E27FC236}">
                <a16:creationId xmlns:a16="http://schemas.microsoft.com/office/drawing/2014/main" id="{0D7FDAE7-4786-0EB1-5046-EC59267F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48" y="4210926"/>
            <a:ext cx="33280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69B5-5FE2-6516-5629-B6BF774D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7" y="322921"/>
            <a:ext cx="1117092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The Elimination of Credible Enforcement </a:t>
            </a:r>
            <a:r>
              <a:rPr lang="en-US" sz="3000" b="1" dirty="0">
                <a:latin typeface="Century Schoolbook" panose="02040604050505020304" pitchFamily="18" charset="0"/>
              </a:rPr>
              <a:t>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FD5B-8593-E71A-53BA-FCAB2B46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12</a:t>
            </a:fld>
            <a:endParaRPr lang="en-US"/>
          </a:p>
        </p:txBody>
      </p:sp>
      <p:pic>
        <p:nvPicPr>
          <p:cNvPr id="13314" name="Picture 2" descr="Tired Sleepy Policeman Drowsy at Desk Clipart Stock Vector - Illustration  of clipart, morale: 393406094">
            <a:extLst>
              <a:ext uri="{FF2B5EF4-FFF2-40B4-BE49-F238E27FC236}">
                <a16:creationId xmlns:a16="http://schemas.microsoft.com/office/drawing/2014/main" id="{B034FBA3-C08B-CDE1-E6E7-55D93382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0" y="1442097"/>
            <a:ext cx="512064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mazon.com: TCIUXYQ 3 Wise Monkeys Statue Hear-No, See-No, Speak-No Evil  Three Truths of Abstract Art Monkeys Figurine Brown 7.8&quot; Resin Modern Home  Decorative Ornaments,Men Office Desk Decor,Resin : Home &amp; Kitchen">
            <a:extLst>
              <a:ext uri="{FF2B5EF4-FFF2-40B4-BE49-F238E27FC236}">
                <a16:creationId xmlns:a16="http://schemas.microsoft.com/office/drawing/2014/main" id="{DECDFF9D-2A2E-6E09-F29A-AF43D178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60" y="2219337"/>
            <a:ext cx="7262292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5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68CB-63E5-7D02-F093-0CE2B7DF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Saving Environmental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AE18-2F87-89CE-0406-894FACEF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0" y="1825625"/>
            <a:ext cx="931573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Public participation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Communication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Countering false narratives 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and bombastic messaging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Voting for environmental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protection proponents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Pursuing state and local </a:t>
            </a:r>
          </a:p>
          <a:p>
            <a:pPr marL="0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protective actions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Engagement and activism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A26B3-4CE8-A50B-0445-0B96FECD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13</a:t>
            </a:fld>
            <a:endParaRPr lang="en-US"/>
          </a:p>
        </p:txBody>
      </p:sp>
      <p:pic>
        <p:nvPicPr>
          <p:cNvPr id="12290" name="Picture 2" descr="Rescue animation Images - Free Download on Freepik">
            <a:extLst>
              <a:ext uri="{FF2B5EF4-FFF2-40B4-BE49-F238E27FC236}">
                <a16:creationId xmlns:a16="http://schemas.microsoft.com/office/drawing/2014/main" id="{6AB9D86E-9BF0-5CC7-A371-716CB87E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26" y="1431262"/>
            <a:ext cx="586357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2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D79C-35BA-49BD-2502-5039213D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E16F-439D-D813-D7B2-666BB5C1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dirty="0">
                <a:latin typeface="Century Schoolbook" panose="02040604050505020304" pitchFamily="18" charset="0"/>
              </a:rPr>
              <a:t>The Origins and Defining Features of U.S. Environmental Law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Favorable Institutional Dynamics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Core Values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Key Implementation Processes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Core Substantive Commitments</a:t>
            </a:r>
          </a:p>
          <a:p>
            <a:pPr marL="457200" indent="-457200">
              <a:buAutoNum type="romanUcPeriod"/>
            </a:pPr>
            <a:r>
              <a:rPr lang="en-US" sz="2400" dirty="0">
                <a:latin typeface="Century Schoolbook" panose="02040604050505020304" pitchFamily="18" charset="0"/>
              </a:rPr>
              <a:t> The Unraveling of U.S. Environmental Law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Dysfunctional Institutional Dynamics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Disavowal of Core Values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Dismantling of Key Implementation Processes</a:t>
            </a:r>
          </a:p>
          <a:p>
            <a:pPr marL="914400" lvl="1" indent="-457200">
              <a:buAutoNum type="alphaUcPeriod"/>
            </a:pPr>
            <a:r>
              <a:rPr lang="en-US" sz="2000" dirty="0">
                <a:latin typeface="Century Schoolbook" panose="02040604050505020304" pitchFamily="18" charset="0"/>
              </a:rPr>
              <a:t>Abandonment of Core Substantive Commitments</a:t>
            </a:r>
          </a:p>
          <a:p>
            <a:pPr marL="457200" indent="-457200">
              <a:buAutoNum type="romanUcPeriod"/>
            </a:pPr>
            <a:r>
              <a:rPr lang="en-US" sz="2400" dirty="0">
                <a:latin typeface="Century Schoolbook" panose="02040604050505020304" pitchFamily="18" charset="0"/>
              </a:rPr>
              <a:t>  Saving Environmental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38B1B-27F2-13E7-C750-F477819C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2</a:t>
            </a:fld>
            <a:endParaRPr lang="en-US"/>
          </a:p>
        </p:txBody>
      </p:sp>
      <p:pic>
        <p:nvPicPr>
          <p:cNvPr id="2052" name="Picture 4" descr="Traveling Road Map Animations - Free Download in GIF, Lottie JSON">
            <a:extLst>
              <a:ext uri="{FF2B5EF4-FFF2-40B4-BE49-F238E27FC236}">
                <a16:creationId xmlns:a16="http://schemas.microsoft.com/office/drawing/2014/main" id="{60D643BB-4247-5D0F-14CD-7D18C287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87" y="2866174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4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F30B-D5E0-9611-CBE3-3AB9D57D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Favorable Institutional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83AC-C0CE-9204-47ED-5DC28291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72785" cy="297838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Bipartisan political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Schoolbook" panose="02040604050505020304" pitchFamily="18" charset="0"/>
              </a:rPr>
              <a:t> Congress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Schoolbook" panose="02040604050505020304" pitchFamily="18" charset="0"/>
              </a:rPr>
              <a:t> Executive branch officials</a:t>
            </a:r>
          </a:p>
          <a:p>
            <a:r>
              <a:rPr lang="en-US" sz="3200" dirty="0">
                <a:latin typeface="Century Schoolbook" panose="02040604050505020304" pitchFamily="18" charset="0"/>
              </a:rPr>
              <a:t>Buy-in from the federal judiciary</a:t>
            </a:r>
          </a:p>
          <a:p>
            <a:r>
              <a:rPr lang="en-US" sz="3200" dirty="0">
                <a:latin typeface="Century Schoolbook" panose="02040604050505020304" pitchFamily="18" charset="0"/>
              </a:rPr>
              <a:t>Cooperative federalism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F49CA-C6D0-FB74-5D73-27654FCD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Handshake of business partners. Business handshake. Successful deal. Vector flat style illustration Handshake of business partners. Business handshake. Successful deal. Vector flat style illustration cartoon handshake stock illustrations">
            <a:extLst>
              <a:ext uri="{FF2B5EF4-FFF2-40B4-BE49-F238E27FC236}">
                <a16:creationId xmlns:a16="http://schemas.microsoft.com/office/drawing/2014/main" id="{0390CF2C-F787-7CE3-216D-4EDA1586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5" y="2661313"/>
            <a:ext cx="4133508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E99A-0D47-59B5-2E6D-05D21C97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4509-5230-63CE-8C5B-A2A23B1B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3227" cy="4351338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Precautionary action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Faith in science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Pluralism and equity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Transparency and accountability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The “polluter pays”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4EF-6E4B-CCCA-A7EA-396A1673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4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E285D3B-581B-FCC7-2DF9-605B5C2E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99" y="2289649"/>
            <a:ext cx="47337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5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9BBD-24A1-E87D-3207-E4622390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Key Implementation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CED6-D165-93AB-1DB2-7E3831F0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362"/>
            <a:ext cx="10515600" cy="1995748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Environmental impact assessment (look before you leap)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Meaningful public participation (democracy enhancement)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Planning (avoid scattershot </a:t>
            </a:r>
            <a:r>
              <a:rPr lang="en-US" dirty="0" err="1">
                <a:latin typeface="Century Schoolbook" panose="02040604050505020304" pitchFamily="18" charset="0"/>
              </a:rPr>
              <a:t>decisionmaking</a:t>
            </a:r>
            <a:r>
              <a:rPr lang="en-US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400E2-719C-1FD7-9D1E-355BBA60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 descr="LOOK BEFORE YOU LEAP 👀 | Learn This English Idiom with Stories">
            <a:extLst>
              <a:ext uri="{FF2B5EF4-FFF2-40B4-BE49-F238E27FC236}">
                <a16:creationId xmlns:a16="http://schemas.microsoft.com/office/drawing/2014/main" id="{B4B188E9-9041-C410-B117-AC6D6E4A2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24" y="2878091"/>
            <a:ext cx="68275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2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F82E-120A-86C4-2849-E30E5678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Core Substantive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7FC88-EAF2-506F-D078-96E0DD9F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0522" cy="4351338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Preservation of public lands and resources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Protection of the public health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Schoolbook" panose="02040604050505020304" pitchFamily="18" charset="0"/>
              </a:rPr>
              <a:t> Err on the side of overprotection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Schoolbook" panose="02040604050505020304" pitchFamily="18" charset="0"/>
              </a:rPr>
              <a:t> Increase levels of protection over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Century Schoolbook" panose="02040604050505020304" pitchFamily="18" charset="0"/>
              </a:rPr>
              <a:t> Best available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6E325-7D96-05C8-D7EC-A0105D32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 descr="Amazon.com: PREXTEX 150-Piece Building Blocks Set for Kids - 5-Color  Building Bricks for Toddler Development, Creativity, and Motor Skills -  Toys for Boys and Girls - Compatible with Major Brands : Toys &amp; Games">
            <a:extLst>
              <a:ext uri="{FF2B5EF4-FFF2-40B4-BE49-F238E27FC236}">
                <a16:creationId xmlns:a16="http://schemas.microsoft.com/office/drawing/2014/main" id="{37076C84-D06A-6067-E70F-39F27FAAB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54" y="1418272"/>
            <a:ext cx="5165689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0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AF37-DA56-054F-9800-A3D636F4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The Unraveling of Environmental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29278-9D0D-B45B-94BC-EC67B97E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E6FEE-50B1-DBD9-BAB0-FDCECA80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91" y="1359980"/>
            <a:ext cx="3352800" cy="5029200"/>
          </a:xfrm>
          <a:prstGeom prst="rect">
            <a:avLst/>
          </a:prstGeom>
        </p:spPr>
      </p:pic>
      <p:pic>
        <p:nvPicPr>
          <p:cNvPr id="7170" name="Picture 2" descr="Ideas for Living through the Great Unraveling - resilience">
            <a:extLst>
              <a:ext uri="{FF2B5EF4-FFF2-40B4-BE49-F238E27FC236}">
                <a16:creationId xmlns:a16="http://schemas.microsoft.com/office/drawing/2014/main" id="{E772F716-01B5-52A3-6D80-2435A775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" y="1326996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7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B12DB-85FF-E54C-8F97-65F922FDA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FE65-4CEF-8953-4B6D-CB7BBA04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05"/>
            <a:ext cx="10515600" cy="74942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Unfavorable Institutional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7ED7F-4F78-6CD3-0078-43ECDD3E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17" y="883921"/>
            <a:ext cx="6872785" cy="297838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Fractured political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Schoolbook" panose="02040604050505020304" pitchFamily="18" charset="0"/>
              </a:rPr>
              <a:t> Congress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Century Schoolbook" panose="02040604050505020304" pitchFamily="18" charset="0"/>
              </a:rPr>
              <a:t> Executive branch officials</a:t>
            </a:r>
          </a:p>
          <a:p>
            <a:r>
              <a:rPr lang="en-US" sz="3200" dirty="0">
                <a:latin typeface="Century Schoolbook" panose="02040604050505020304" pitchFamily="18" charset="0"/>
              </a:rPr>
              <a:t>A skeptical if not hostile federal judiciary</a:t>
            </a:r>
          </a:p>
          <a:p>
            <a:r>
              <a:rPr lang="en-US" sz="3200" dirty="0">
                <a:latin typeface="Century Schoolbook" panose="02040604050505020304" pitchFamily="18" charset="0"/>
              </a:rPr>
              <a:t>One-way federalism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36E66-06ED-7907-21BD-4AB06FD3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 descr="Adaptive Approaches to Cooperation and Conflict in the Public Sector - PA  TIMES Online | PA TIMES Online">
            <a:extLst>
              <a:ext uri="{FF2B5EF4-FFF2-40B4-BE49-F238E27FC236}">
                <a16:creationId xmlns:a16="http://schemas.microsoft.com/office/drawing/2014/main" id="{0763FC84-25ED-82D2-C876-A787960F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90" y="67640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ngry judge cartoon illustration | Premium AI-generated vector">
            <a:extLst>
              <a:ext uri="{FF2B5EF4-FFF2-40B4-BE49-F238E27FC236}">
                <a16:creationId xmlns:a16="http://schemas.microsoft.com/office/drawing/2014/main" id="{F9275797-24FC-39DB-C31D-1DB71987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74" y="3625469"/>
            <a:ext cx="424010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omps #3503049 | Clipart Library">
            <a:extLst>
              <a:ext uri="{FF2B5EF4-FFF2-40B4-BE49-F238E27FC236}">
                <a16:creationId xmlns:a16="http://schemas.microsoft.com/office/drawing/2014/main" id="{A1F8B0F7-1625-907E-9DE1-26280E4DF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 b="6250"/>
          <a:stretch>
            <a:fillRect/>
          </a:stretch>
        </p:blipFill>
        <p:spPr bwMode="auto">
          <a:xfrm>
            <a:off x="4540929" y="3343656"/>
            <a:ext cx="280156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CC738-9F40-2C88-49A4-D502D74DE08F}"/>
              </a:ext>
            </a:extLst>
          </p:cNvPr>
          <p:cNvSpPr txBox="1"/>
          <p:nvPr/>
        </p:nvSpPr>
        <p:spPr>
          <a:xfrm>
            <a:off x="4531059" y="61379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</a:rPr>
              <a:t>State environmental regulation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0CE9A-DFCE-FFE9-7425-9C660387BE15}"/>
              </a:ext>
            </a:extLst>
          </p:cNvPr>
          <p:cNvSpPr txBox="1"/>
          <p:nvPr/>
        </p:nvSpPr>
        <p:spPr>
          <a:xfrm>
            <a:off x="4995085" y="4312692"/>
            <a:ext cx="83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Schoolbook" panose="02040604050505020304" pitchFamily="18" charset="0"/>
              </a:rPr>
              <a:t>The Feds</a:t>
            </a:r>
          </a:p>
        </p:txBody>
      </p:sp>
    </p:spTree>
    <p:extLst>
      <p:ext uri="{BB962C8B-B14F-4D97-AF65-F5344CB8AC3E}">
        <p14:creationId xmlns:p14="http://schemas.microsoft.com/office/powerpoint/2010/main" val="14679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AD702-6CCE-9B26-B88A-2ABA54B08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C83E-8F72-60EF-573A-AD6D808C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8768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Schoolbook" panose="02040604050505020304" pitchFamily="18" charset="0"/>
              </a:rPr>
              <a:t>Denigration of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7E75-9F91-AFC5-48FE-CB9D2569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69" y="1006756"/>
            <a:ext cx="6313227" cy="4351338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Abandonment of precaution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Science doesn’t matter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No DEI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Secrecy and lack of accountability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The public, not the polluter, pays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1F6C5-321D-5AB4-7E6A-514A731A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0EBD-DDA7-4165-A54B-46994D7365E1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 descr="Values-Based Decision Making as a Catalyst for Personal and Professional  Growth">
            <a:extLst>
              <a:ext uri="{FF2B5EF4-FFF2-40B4-BE49-F238E27FC236}">
                <a16:creationId xmlns:a16="http://schemas.microsoft.com/office/drawing/2014/main" id="{0F692FAB-CDBA-3BD2-9632-8907581E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96" y="3474720"/>
            <a:ext cx="60147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8EB1B3-CE34-AE3E-ECD6-4F09C1B73CBB}"/>
              </a:ext>
            </a:extLst>
          </p:cNvPr>
          <p:cNvCxnSpPr/>
          <p:nvPr/>
        </p:nvCxnSpPr>
        <p:spPr>
          <a:xfrm>
            <a:off x="2780160" y="3725839"/>
            <a:ext cx="5394849" cy="281307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5657F6-1C2C-961C-50A4-C9BBEA4D592F}"/>
              </a:ext>
            </a:extLst>
          </p:cNvPr>
          <p:cNvCxnSpPr/>
          <p:nvPr/>
        </p:nvCxnSpPr>
        <p:spPr>
          <a:xfrm flipH="1">
            <a:off x="2862041" y="3725839"/>
            <a:ext cx="5394849" cy="281307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Partnership and how 1+1 equals 3">
            <a:extLst>
              <a:ext uri="{FF2B5EF4-FFF2-40B4-BE49-F238E27FC236}">
                <a16:creationId xmlns:a16="http://schemas.microsoft.com/office/drawing/2014/main" id="{7B0B52CF-45E0-EDD8-2720-9ED85019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81" y="11999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ecrecy Hiding the Truth is the Same as ...">
            <a:extLst>
              <a:ext uri="{FF2B5EF4-FFF2-40B4-BE49-F238E27FC236}">
                <a16:creationId xmlns:a16="http://schemas.microsoft.com/office/drawing/2014/main" id="{F02E5967-4205-84EB-BCD5-C40B29E7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0" y="3652141"/>
            <a:ext cx="15621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olitical cartoon World pollution global warming climate change environment destruction">
            <a:extLst>
              <a:ext uri="{FF2B5EF4-FFF2-40B4-BE49-F238E27FC236}">
                <a16:creationId xmlns:a16="http://schemas.microsoft.com/office/drawing/2014/main" id="{CA99F3D0-7CD3-0721-789E-5C4965B9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589179"/>
            <a:ext cx="336499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370</Words>
  <Application>Microsoft Macintosh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Courier New</vt:lpstr>
      <vt:lpstr>Office Theme</vt:lpstr>
      <vt:lpstr>The Unraveling of Environmental Law</vt:lpstr>
      <vt:lpstr>Road Map</vt:lpstr>
      <vt:lpstr>Favorable Institutional Dynamics</vt:lpstr>
      <vt:lpstr>Core Values</vt:lpstr>
      <vt:lpstr>Key Implementation Processes</vt:lpstr>
      <vt:lpstr>Core Substantive Building Blocks</vt:lpstr>
      <vt:lpstr>The Unraveling of Environmental Law</vt:lpstr>
      <vt:lpstr>Unfavorable Institutional Dynamics</vt:lpstr>
      <vt:lpstr>Denigration of Core Values</vt:lpstr>
      <vt:lpstr>Hollowed Out Implementation Processes</vt:lpstr>
      <vt:lpstr>A Crumbling Substantive Foundation</vt:lpstr>
      <vt:lpstr>The Elimination of Credible Enforcement Threats</vt:lpstr>
      <vt:lpstr>Saving Environmental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Glicksman</dc:creator>
  <cp:lastModifiedBy>Andrea Thomas</cp:lastModifiedBy>
  <cp:revision>26</cp:revision>
  <cp:lastPrinted>2026-01-27T21:49:59Z</cp:lastPrinted>
  <dcterms:created xsi:type="dcterms:W3CDTF">2026-01-27T19:42:53Z</dcterms:created>
  <dcterms:modified xsi:type="dcterms:W3CDTF">2026-02-13T16:43:45Z</dcterms:modified>
</cp:coreProperties>
</file>