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2" r:id="rId1"/>
  </p:sldMasterIdLst>
  <p:notesMasterIdLst>
    <p:notesMasterId r:id="rId32"/>
  </p:notesMasterIdLst>
  <p:sldIdLst>
    <p:sldId id="454" r:id="rId2"/>
    <p:sldId id="332" r:id="rId3"/>
    <p:sldId id="333" r:id="rId4"/>
    <p:sldId id="258" r:id="rId5"/>
    <p:sldId id="259" r:id="rId6"/>
    <p:sldId id="260" r:id="rId7"/>
    <p:sldId id="289" r:id="rId8"/>
    <p:sldId id="261" r:id="rId9"/>
    <p:sldId id="288" r:id="rId10"/>
    <p:sldId id="262" r:id="rId11"/>
    <p:sldId id="263" r:id="rId12"/>
    <p:sldId id="264" r:id="rId13"/>
    <p:sldId id="290" r:id="rId14"/>
    <p:sldId id="292" r:id="rId15"/>
    <p:sldId id="266" r:id="rId16"/>
    <p:sldId id="268" r:id="rId17"/>
    <p:sldId id="308" r:id="rId18"/>
    <p:sldId id="306" r:id="rId19"/>
    <p:sldId id="307" r:id="rId20"/>
    <p:sldId id="309" r:id="rId21"/>
    <p:sldId id="310" r:id="rId22"/>
    <p:sldId id="311" r:id="rId23"/>
    <p:sldId id="278" r:id="rId24"/>
    <p:sldId id="279" r:id="rId25"/>
    <p:sldId id="283" r:id="rId26"/>
    <p:sldId id="284" r:id="rId27"/>
    <p:sldId id="285" r:id="rId28"/>
    <p:sldId id="286" r:id="rId29"/>
    <p:sldId id="287" r:id="rId30"/>
    <p:sldId id="291" r:id="rId3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6B3"/>
    <a:srgbClr val="D29B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726"/>
  </p:normalViewPr>
  <p:slideViewPr>
    <p:cSldViewPr>
      <p:cViewPr varScale="1">
        <p:scale>
          <a:sx n="120" d="100"/>
          <a:sy n="120" d="100"/>
        </p:scale>
        <p:origin x="1944" y="19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92B740F-AFDA-5045-84AF-58E14A113862}" type="datetimeFigureOut">
              <a:rPr lang="en-US" smtClean="0"/>
              <a:t>2/21/26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7C9A1DE-2B07-9C48-9CA0-74564E3A090A}" type="slidenum">
              <a:rPr lang="en-US" smtClean="0"/>
              <a:t>‹#›</a:t>
            </a:fld>
            <a:endParaRPr lang="en-US"/>
          </a:p>
        </p:txBody>
      </p:sp>
    </p:spTree>
    <p:extLst>
      <p:ext uri="{BB962C8B-B14F-4D97-AF65-F5344CB8AC3E}">
        <p14:creationId xmlns:p14="http://schemas.microsoft.com/office/powerpoint/2010/main" val="350000059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4_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F54E8B5-9860-4CA6-9DE5-95C4450C7ACC}"/>
              </a:ext>
            </a:extLst>
          </p:cNvPr>
          <p:cNvPicPr>
            <a:picLocks noChangeAspect="1"/>
          </p:cNvPicPr>
          <p:nvPr/>
        </p:nvPicPr>
        <p:blipFill>
          <a:blip r:embed="rId2"/>
          <a:stretch>
            <a:fillRect/>
          </a:stretch>
        </p:blipFill>
        <p:spPr>
          <a:xfrm>
            <a:off x="0" y="1"/>
            <a:ext cx="9144000" cy="8130540"/>
          </a:xfrm>
          <a:prstGeom prst="rect">
            <a:avLst/>
          </a:prstGeom>
        </p:spPr>
      </p:pic>
      <p:sp>
        <p:nvSpPr>
          <p:cNvPr id="16" name="Rectangle 8"/>
          <p:cNvSpPr/>
          <p:nvPr/>
        </p:nvSpPr>
        <p:spPr>
          <a:xfrm>
            <a:off x="3" y="2316480"/>
            <a:ext cx="3886200" cy="2743200"/>
          </a:xfrm>
          <a:prstGeom prst="rect">
            <a:avLst/>
          </a:prstGeom>
          <a:solidFill>
            <a:srgbClr val="BF2D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7" name="Title 1"/>
          <p:cNvSpPr>
            <a:spLocks noGrp="1"/>
          </p:cNvSpPr>
          <p:nvPr>
            <p:ph type="ctrTitle" hasCustomPrompt="1"/>
          </p:nvPr>
        </p:nvSpPr>
        <p:spPr>
          <a:xfrm>
            <a:off x="364266" y="2515443"/>
            <a:ext cx="3352601" cy="1524000"/>
          </a:xfrm>
        </p:spPr>
        <p:txBody>
          <a:bodyPr anchor="t">
            <a:noAutofit/>
          </a:bodyPr>
          <a:lstStyle>
            <a:lvl1pPr>
              <a:defRPr sz="2800" b="0">
                <a:solidFill>
                  <a:schemeClr val="bg1"/>
                </a:solidFill>
              </a:defRPr>
            </a:lvl1pPr>
          </a:lstStyle>
          <a:p>
            <a:r>
              <a:rPr lang="en-US" dirty="0"/>
              <a:t>Click to edit Master title style</a:t>
            </a:r>
          </a:p>
        </p:txBody>
      </p:sp>
      <p:sp>
        <p:nvSpPr>
          <p:cNvPr id="19" name="Tijdelijke aanduiding voor tekst 2"/>
          <p:cNvSpPr>
            <a:spLocks noGrp="1"/>
          </p:cNvSpPr>
          <p:nvPr>
            <p:ph type="body" sz="quarter" idx="11" hasCustomPrompt="1"/>
          </p:nvPr>
        </p:nvSpPr>
        <p:spPr>
          <a:xfrm>
            <a:off x="363541" y="4077713"/>
            <a:ext cx="3353327" cy="415265"/>
          </a:xfrm>
        </p:spPr>
        <p:txBody>
          <a:bodyPr>
            <a:normAutofit/>
          </a:bodyPr>
          <a:lstStyle>
            <a:lvl1pPr marL="0" indent="0">
              <a:spcBef>
                <a:spcPts val="0"/>
              </a:spcBef>
              <a:buFontTx/>
              <a:buNone/>
              <a:defRPr sz="1400">
                <a:solidFill>
                  <a:schemeClr val="bg1"/>
                </a:solidFill>
              </a:defRPr>
            </a:lvl1pPr>
          </a:lstStyle>
          <a:p>
            <a:pPr lvl="0"/>
            <a:r>
              <a:rPr lang="nl-NL"/>
              <a:t>Click </a:t>
            </a:r>
            <a:r>
              <a:rPr lang="nl-NL" err="1"/>
              <a:t>to</a:t>
            </a:r>
            <a:r>
              <a:rPr lang="nl-NL"/>
              <a:t> </a:t>
            </a:r>
            <a:r>
              <a:rPr lang="nl-NL" err="1"/>
              <a:t>edit</a:t>
            </a:r>
            <a:r>
              <a:rPr lang="nl-NL"/>
              <a:t> Name Presenter</a:t>
            </a:r>
          </a:p>
        </p:txBody>
      </p:sp>
      <p:sp>
        <p:nvSpPr>
          <p:cNvPr id="3" name="Tijdelijke aanduiding voor tekst 2"/>
          <p:cNvSpPr>
            <a:spLocks noGrp="1"/>
          </p:cNvSpPr>
          <p:nvPr>
            <p:ph type="body" sz="quarter" idx="13" hasCustomPrompt="1"/>
          </p:nvPr>
        </p:nvSpPr>
        <p:spPr>
          <a:xfrm>
            <a:off x="364267" y="4525431"/>
            <a:ext cx="2150337" cy="361783"/>
          </a:xfrm>
        </p:spPr>
        <p:txBody>
          <a:bodyPr>
            <a:noAutofit/>
          </a:bodyPr>
          <a:lstStyle>
            <a:lvl1pPr marL="30480" indent="0">
              <a:buFontTx/>
              <a:buNone/>
              <a:defRPr sz="1400" baseline="0">
                <a:solidFill>
                  <a:schemeClr val="bg2"/>
                </a:solidFill>
              </a:defRPr>
            </a:lvl1pPr>
            <a:lvl2pPr marL="320040" indent="0">
              <a:buFontTx/>
              <a:buNone/>
              <a:defRPr sz="1400" baseline="0">
                <a:solidFill>
                  <a:schemeClr val="bg2"/>
                </a:solidFill>
              </a:defRPr>
            </a:lvl2pPr>
            <a:lvl3pPr marL="603504" indent="0">
              <a:buFontTx/>
              <a:buNone/>
              <a:defRPr sz="1400" baseline="0">
                <a:solidFill>
                  <a:schemeClr val="bg2"/>
                </a:solidFill>
              </a:defRPr>
            </a:lvl3pPr>
            <a:lvl4pPr marL="877824" indent="0">
              <a:buFontTx/>
              <a:buNone/>
              <a:defRPr sz="1400" baseline="0">
                <a:solidFill>
                  <a:schemeClr val="bg2"/>
                </a:solidFill>
              </a:defRPr>
            </a:lvl4pPr>
            <a:lvl5pPr marL="1828800" indent="0">
              <a:buFontTx/>
              <a:buNone/>
              <a:defRPr sz="1400" baseline="0">
                <a:solidFill>
                  <a:schemeClr val="bg2"/>
                </a:solidFill>
              </a:defRPr>
            </a:lvl5pPr>
          </a:lstStyle>
          <a:p>
            <a:pPr lvl="0"/>
            <a:r>
              <a:rPr lang="nl-NL"/>
              <a:t>Date</a:t>
            </a:r>
          </a:p>
        </p:txBody>
      </p:sp>
      <p:grpSp>
        <p:nvGrpSpPr>
          <p:cNvPr id="2" name="Group 1">
            <a:extLst>
              <a:ext uri="{FF2B5EF4-FFF2-40B4-BE49-F238E27FC236}">
                <a16:creationId xmlns:a16="http://schemas.microsoft.com/office/drawing/2014/main" id="{D8AC297B-5E14-4129-AE49-BC2261C15CC3}"/>
              </a:ext>
            </a:extLst>
          </p:cNvPr>
          <p:cNvGrpSpPr/>
          <p:nvPr/>
        </p:nvGrpSpPr>
        <p:grpSpPr>
          <a:xfrm>
            <a:off x="3089804" y="3741024"/>
            <a:ext cx="1981200" cy="1930595"/>
            <a:chOff x="4800600" y="2906397"/>
            <a:chExt cx="1981200" cy="1447946"/>
          </a:xfrm>
        </p:grpSpPr>
        <p:sp>
          <p:nvSpPr>
            <p:cNvPr id="15" name="Rectangle 13"/>
            <p:cNvSpPr/>
            <p:nvPr/>
          </p:nvSpPr>
          <p:spPr>
            <a:xfrm>
              <a:off x="4800600" y="2906397"/>
              <a:ext cx="1981200" cy="14479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0" name="Content Placeholder 4" descr="Text&#10;&#10;Description automatically generated">
              <a:extLst>
                <a:ext uri="{FF2B5EF4-FFF2-40B4-BE49-F238E27FC236}">
                  <a16:creationId xmlns:a16="http://schemas.microsoft.com/office/drawing/2014/main" id="{13EF81BF-CAA9-4028-A290-90F59AF7680D}"/>
                </a:ext>
              </a:extLst>
            </p:cNvPr>
            <p:cNvPicPr>
              <a:picLocks noChangeAspect="1"/>
            </p:cNvPicPr>
            <p:nvPr/>
          </p:nvPicPr>
          <p:blipFill>
            <a:blip r:embed="rId3"/>
            <a:stretch>
              <a:fillRect/>
            </a:stretch>
          </p:blipFill>
          <p:spPr>
            <a:xfrm>
              <a:off x="5128208" y="3038380"/>
              <a:ext cx="1325983" cy="1183979"/>
            </a:xfrm>
            <a:prstGeom prst="rect">
              <a:avLst/>
            </a:prstGeom>
          </p:spPr>
        </p:pic>
      </p:grpSp>
    </p:spTree>
    <p:extLst>
      <p:ext uri="{BB962C8B-B14F-4D97-AF65-F5344CB8AC3E}">
        <p14:creationId xmlns:p14="http://schemas.microsoft.com/office/powerpoint/2010/main" val="7127275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rgbClr val="000000"/>
                </a:solidFill>
              </a:defRPr>
            </a:lvl1pPr>
          </a:lstStyle>
          <a:p>
            <a:r>
              <a:rPr lang="en-US" dirty="0"/>
              <a:t>Click to add title</a:t>
            </a:r>
          </a:p>
        </p:txBody>
      </p:sp>
      <p:sp>
        <p:nvSpPr>
          <p:cNvPr id="3" name="Content Placeholder 2"/>
          <p:cNvSpPr>
            <a:spLocks noGrp="1"/>
          </p:cNvSpPr>
          <p:nvPr>
            <p:ph idx="1"/>
          </p:nvPr>
        </p:nvSpPr>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marL="1472184" indent="-274320">
              <a:spcBef>
                <a:spcPts val="576"/>
              </a:spcBef>
              <a:buClr>
                <a:srgbClr val="C00000"/>
              </a:buClr>
              <a:defRPr sz="2000">
                <a:solidFill>
                  <a:srgbClr val="00000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5"/>
          <p:cNvSpPr>
            <a:spLocks noGrp="1"/>
          </p:cNvSpPr>
          <p:nvPr>
            <p:ph type="sldNum" sz="quarter" idx="4"/>
          </p:nvPr>
        </p:nvSpPr>
        <p:spPr>
          <a:xfrm>
            <a:off x="8222786" y="6363024"/>
            <a:ext cx="489671" cy="365125"/>
          </a:xfrm>
          <a:prstGeom prst="rect">
            <a:avLst/>
          </a:prstGeom>
        </p:spPr>
        <p:txBody>
          <a:bodyPr vert="horz" lIns="91440" tIns="45720" rIns="91440" bIns="45720" rtlCol="0" anchor="ctr"/>
          <a:lstStyle>
            <a:lvl1pPr algn="r">
              <a:defRPr sz="900">
                <a:solidFill>
                  <a:schemeClr val="tx2"/>
                </a:solidFill>
              </a:defRPr>
            </a:lvl1pPr>
          </a:lstStyle>
          <a:p>
            <a:fld id="{C3C3236D-FB65-584A-8227-5A449D06E62A}" type="slidenum">
              <a:rPr lang="en-US" smtClean="0"/>
              <a:pPr/>
              <a:t>‹#›</a:t>
            </a:fld>
            <a:endParaRPr lang="en-US" dirty="0"/>
          </a:p>
        </p:txBody>
      </p:sp>
    </p:spTree>
    <p:extLst>
      <p:ext uri="{BB962C8B-B14F-4D97-AF65-F5344CB8AC3E}">
        <p14:creationId xmlns:p14="http://schemas.microsoft.com/office/powerpoint/2010/main" val="20828901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Page Breaker 2">
    <p:spTree>
      <p:nvGrpSpPr>
        <p:cNvPr id="1" name=""/>
        <p:cNvGrpSpPr/>
        <p:nvPr/>
      </p:nvGrpSpPr>
      <p:grpSpPr>
        <a:xfrm>
          <a:off x="0" y="0"/>
          <a:ext cx="0" cy="0"/>
          <a:chOff x="0" y="0"/>
          <a:chExt cx="0" cy="0"/>
        </a:xfrm>
      </p:grpSpPr>
      <p:sp>
        <p:nvSpPr>
          <p:cNvPr id="5" name="Rectangle 7"/>
          <p:cNvSpPr/>
          <p:nvPr/>
        </p:nvSpPr>
        <p:spPr>
          <a:xfrm>
            <a:off x="457200" y="0"/>
            <a:ext cx="8686800" cy="6172200"/>
          </a:xfrm>
          <a:prstGeom prst="rect">
            <a:avLst/>
          </a:prstGeom>
          <a:gradFill flip="none" rotWithShape="1">
            <a:gsLst>
              <a:gs pos="0">
                <a:srgbClr val="D4AC70"/>
              </a:gs>
              <a:gs pos="100000">
                <a:srgbClr val="F2D384"/>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7" name="Rectangle 7"/>
          <p:cNvSpPr/>
          <p:nvPr/>
        </p:nvSpPr>
        <p:spPr>
          <a:xfrm>
            <a:off x="4234" y="457200"/>
            <a:ext cx="8678332" cy="914400"/>
          </a:xfrm>
          <a:prstGeom prst="rect">
            <a:avLst/>
          </a:prstGeom>
          <a:solidFill>
            <a:srgbClr val="BF2D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8" name="Title 1"/>
          <p:cNvSpPr>
            <a:spLocks noGrp="1"/>
          </p:cNvSpPr>
          <p:nvPr>
            <p:ph type="title" hasCustomPrompt="1"/>
          </p:nvPr>
        </p:nvSpPr>
        <p:spPr>
          <a:xfrm>
            <a:off x="859538" y="457200"/>
            <a:ext cx="7632531" cy="914400"/>
          </a:xfrm>
        </p:spPr>
        <p:txBody>
          <a:bodyPr anchor="ctr" anchorCtr="0">
            <a:normAutofit/>
          </a:bodyPr>
          <a:lstStyle>
            <a:lvl1pPr algn="l">
              <a:defRPr sz="3600" b="0" cap="none">
                <a:solidFill>
                  <a:schemeClr val="bg2"/>
                </a:solidFill>
              </a:defRPr>
            </a:lvl1pPr>
          </a:lstStyle>
          <a:p>
            <a:r>
              <a:rPr lang="en-US" dirty="0"/>
              <a:t>Click to add title</a:t>
            </a:r>
          </a:p>
        </p:txBody>
      </p:sp>
      <p:sp>
        <p:nvSpPr>
          <p:cNvPr id="9" name="Content Placeholder 2"/>
          <p:cNvSpPr>
            <a:spLocks noGrp="1"/>
          </p:cNvSpPr>
          <p:nvPr>
            <p:ph idx="1"/>
          </p:nvPr>
        </p:nvSpPr>
        <p:spPr>
          <a:xfrm>
            <a:off x="914400" y="1600201"/>
            <a:ext cx="7768166" cy="3666067"/>
          </a:xfrm>
        </p:spPr>
        <p:txBody>
          <a:bodyPr/>
          <a:lstStyle>
            <a:lvl1pPr>
              <a:buClrTx/>
              <a:defRPr>
                <a:solidFill>
                  <a:srgbClr val="000000"/>
                </a:solidFill>
              </a:defRPr>
            </a:lvl1pPr>
            <a:lvl2pPr>
              <a:buClrTx/>
              <a:defRPr>
                <a:solidFill>
                  <a:srgbClr val="000000"/>
                </a:solidFill>
              </a:defRPr>
            </a:lvl2pPr>
            <a:lvl3pPr>
              <a:buClrTx/>
              <a:defRPr>
                <a:solidFill>
                  <a:srgbClr val="000000"/>
                </a:solidFill>
              </a:defRPr>
            </a:lvl3pPr>
            <a:lvl4pPr>
              <a:buClrTx/>
              <a:defRPr>
                <a:solidFill>
                  <a:srgbClr val="000000"/>
                </a:solidFill>
              </a:defRPr>
            </a:lvl4pPr>
            <a:lvl5pPr marL="1472184" indent="-274320">
              <a:buClrTx/>
              <a:defRPr sz="2000">
                <a:solidFill>
                  <a:srgbClr val="00000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6508091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23AF64D-6CDD-4F9E-B4B2-D1ED02CBBF2E}"/>
              </a:ext>
            </a:extLst>
          </p:cNvPr>
          <p:cNvSpPr/>
          <p:nvPr/>
        </p:nvSpPr>
        <p:spPr>
          <a:xfrm>
            <a:off x="6172200" y="0"/>
            <a:ext cx="2971800" cy="6858000"/>
          </a:xfrm>
          <a:prstGeom prst="rect">
            <a:avLst/>
          </a:prstGeom>
          <a:solidFill>
            <a:srgbClr val="BF2D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hasCustomPrompt="1"/>
          </p:nvPr>
        </p:nvSpPr>
        <p:spPr>
          <a:xfrm>
            <a:off x="399474" y="229740"/>
            <a:ext cx="5772726" cy="1143000"/>
          </a:xfrm>
        </p:spPr>
        <p:txBody>
          <a:bodyPr/>
          <a:lstStyle>
            <a:lvl1pPr>
              <a:defRPr>
                <a:solidFill>
                  <a:srgbClr val="000000"/>
                </a:solidFill>
              </a:defRPr>
            </a:lvl1pPr>
          </a:lstStyle>
          <a:p>
            <a:r>
              <a:rPr lang="en-US" dirty="0"/>
              <a:t>Click to add title</a:t>
            </a:r>
          </a:p>
        </p:txBody>
      </p:sp>
      <p:sp>
        <p:nvSpPr>
          <p:cNvPr id="3" name="Content Placeholder 2"/>
          <p:cNvSpPr>
            <a:spLocks noGrp="1"/>
          </p:cNvSpPr>
          <p:nvPr>
            <p:ph idx="1"/>
          </p:nvPr>
        </p:nvSpPr>
        <p:spPr>
          <a:xfrm>
            <a:off x="457200" y="1600201"/>
            <a:ext cx="5715000" cy="4525963"/>
          </a:xfrm>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marL="1472184" indent="-274320">
              <a:spcBef>
                <a:spcPts val="576"/>
              </a:spcBef>
              <a:buClr>
                <a:srgbClr val="C00000"/>
              </a:buClr>
              <a:defRPr sz="2000">
                <a:solidFill>
                  <a:srgbClr val="00000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4745762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Page Breaker 1">
    <p:spTree>
      <p:nvGrpSpPr>
        <p:cNvPr id="1" name=""/>
        <p:cNvGrpSpPr/>
        <p:nvPr/>
      </p:nvGrpSpPr>
      <p:grpSpPr>
        <a:xfrm>
          <a:off x="0" y="0"/>
          <a:ext cx="0" cy="0"/>
          <a:chOff x="0" y="0"/>
          <a:chExt cx="0" cy="0"/>
        </a:xfrm>
      </p:grpSpPr>
      <p:sp>
        <p:nvSpPr>
          <p:cNvPr id="5" name="Rectangle 7"/>
          <p:cNvSpPr/>
          <p:nvPr/>
        </p:nvSpPr>
        <p:spPr>
          <a:xfrm>
            <a:off x="0" y="0"/>
            <a:ext cx="9144000" cy="6172200"/>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9" name="Title 1"/>
          <p:cNvSpPr>
            <a:spLocks noGrp="1"/>
          </p:cNvSpPr>
          <p:nvPr>
            <p:ph type="title" hasCustomPrompt="1"/>
          </p:nvPr>
        </p:nvSpPr>
        <p:spPr>
          <a:xfrm>
            <a:off x="457201" y="228601"/>
            <a:ext cx="8229599" cy="1143652"/>
          </a:xfrm>
        </p:spPr>
        <p:txBody>
          <a:bodyPr anchor="ctr" anchorCtr="0">
            <a:normAutofit/>
          </a:bodyPr>
          <a:lstStyle>
            <a:lvl1pPr algn="l">
              <a:defRPr sz="3600" b="0" cap="none">
                <a:solidFill>
                  <a:schemeClr val="bg2"/>
                </a:solidFill>
              </a:defRPr>
            </a:lvl1pPr>
          </a:lstStyle>
          <a:p>
            <a:r>
              <a:rPr lang="en-US" dirty="0"/>
              <a:t>Click to add title</a:t>
            </a:r>
          </a:p>
        </p:txBody>
      </p:sp>
      <p:cxnSp>
        <p:nvCxnSpPr>
          <p:cNvPr id="3" name="Straight Connector 2">
            <a:extLst>
              <a:ext uri="{FF2B5EF4-FFF2-40B4-BE49-F238E27FC236}">
                <a16:creationId xmlns:a16="http://schemas.microsoft.com/office/drawing/2014/main" id="{4E864975-DF0A-46DF-B5F0-2031A8645D41}"/>
              </a:ext>
            </a:extLst>
          </p:cNvPr>
          <p:cNvCxnSpPr>
            <a:cxnSpLocks/>
          </p:cNvCxnSpPr>
          <p:nvPr/>
        </p:nvCxnSpPr>
        <p:spPr>
          <a:xfrm>
            <a:off x="-152400" y="1372252"/>
            <a:ext cx="9296400" cy="0"/>
          </a:xfrm>
          <a:prstGeom prst="line">
            <a:avLst/>
          </a:prstGeom>
          <a:ln w="79375">
            <a:gradFill>
              <a:gsLst>
                <a:gs pos="0">
                  <a:srgbClr val="D4AC70"/>
                </a:gs>
                <a:gs pos="100000">
                  <a:srgbClr val="F2D384"/>
                </a:gs>
              </a:gsLst>
              <a:lin ang="5400000" scaled="1"/>
            </a:gradFill>
          </a:ln>
        </p:spPr>
        <p:style>
          <a:lnRef idx="2">
            <a:schemeClr val="accent1"/>
          </a:lnRef>
          <a:fillRef idx="0">
            <a:schemeClr val="accent1"/>
          </a:fillRef>
          <a:effectRef idx="1">
            <a:schemeClr val="accent1"/>
          </a:effectRef>
          <a:fontRef idx="minor">
            <a:schemeClr val="tx1"/>
          </a:fontRef>
        </p:style>
      </p:cxnSp>
      <p:sp>
        <p:nvSpPr>
          <p:cNvPr id="10" name="Content Placeholder 2">
            <a:extLst>
              <a:ext uri="{FF2B5EF4-FFF2-40B4-BE49-F238E27FC236}">
                <a16:creationId xmlns:a16="http://schemas.microsoft.com/office/drawing/2014/main" id="{FA2691C7-D5EE-449F-84EF-D74C6DDB68F4}"/>
              </a:ext>
            </a:extLst>
          </p:cNvPr>
          <p:cNvSpPr>
            <a:spLocks noGrp="1"/>
          </p:cNvSpPr>
          <p:nvPr>
            <p:ph idx="1"/>
          </p:nvPr>
        </p:nvSpPr>
        <p:spPr>
          <a:xfrm>
            <a:off x="457200" y="1600201"/>
            <a:ext cx="8229600" cy="4525963"/>
          </a:xfrm>
        </p:spPr>
        <p:txBody>
          <a:bodyPr/>
          <a:lstStyle>
            <a:lvl1pPr>
              <a:buClr>
                <a:srgbClr val="F2D384"/>
              </a:buClr>
              <a:defRPr>
                <a:solidFill>
                  <a:schemeClr val="bg1"/>
                </a:solidFill>
              </a:defRPr>
            </a:lvl1pPr>
            <a:lvl2pPr>
              <a:buClr>
                <a:srgbClr val="F2D384"/>
              </a:buClr>
              <a:defRPr>
                <a:solidFill>
                  <a:schemeClr val="bg1"/>
                </a:solidFill>
              </a:defRPr>
            </a:lvl2pPr>
            <a:lvl3pPr>
              <a:buClr>
                <a:srgbClr val="F2D384"/>
              </a:buClr>
              <a:defRPr>
                <a:solidFill>
                  <a:schemeClr val="bg1"/>
                </a:solidFill>
              </a:defRPr>
            </a:lvl3pPr>
            <a:lvl4pPr>
              <a:buClr>
                <a:srgbClr val="F2D384"/>
              </a:buClr>
              <a:defRPr>
                <a:solidFill>
                  <a:schemeClr val="bg1"/>
                </a:solidFill>
              </a:defRPr>
            </a:lvl4pPr>
            <a:lvl5pPr marL="1472184" indent="-274320">
              <a:spcBef>
                <a:spcPts val="576"/>
              </a:spcBef>
              <a:buClr>
                <a:srgbClr val="F2D384"/>
              </a:buClr>
              <a:defRPr sz="20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182697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lumn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rgbClr val="000000"/>
                </a:solidFill>
              </a:defRPr>
            </a:lvl1pPr>
          </a:lstStyle>
          <a:p>
            <a:r>
              <a:rPr lang="en-US" dirty="0"/>
              <a:t>Click to add title</a:t>
            </a:r>
          </a:p>
        </p:txBody>
      </p:sp>
      <p:sp>
        <p:nvSpPr>
          <p:cNvPr id="3" name="Content Placeholder 2"/>
          <p:cNvSpPr>
            <a:spLocks noGrp="1"/>
          </p:cNvSpPr>
          <p:nvPr>
            <p:ph sz="half" idx="1"/>
          </p:nvPr>
        </p:nvSpPr>
        <p:spPr>
          <a:xfrm>
            <a:off x="457200" y="1600202"/>
            <a:ext cx="4038600" cy="4403436"/>
          </a:xfrm>
        </p:spPr>
        <p:txBody>
          <a:bodyPr>
            <a:normAutofit/>
          </a:bodyPr>
          <a:lstStyle>
            <a:lvl1pPr>
              <a:buClr>
                <a:srgbClr val="C00000"/>
              </a:buClr>
              <a:defRPr sz="2000">
                <a:solidFill>
                  <a:srgbClr val="000000"/>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p:txBody>
      </p:sp>
      <p:sp>
        <p:nvSpPr>
          <p:cNvPr id="4" name="Content Placeholder 3"/>
          <p:cNvSpPr>
            <a:spLocks noGrp="1"/>
          </p:cNvSpPr>
          <p:nvPr>
            <p:ph sz="half" idx="2"/>
          </p:nvPr>
        </p:nvSpPr>
        <p:spPr>
          <a:xfrm>
            <a:off x="4648200" y="1600202"/>
            <a:ext cx="4038600" cy="4403436"/>
          </a:xfrm>
        </p:spPr>
        <p:txBody>
          <a:bodyPr>
            <a:normAutofit/>
          </a:bodyPr>
          <a:lstStyle>
            <a:lvl1pPr>
              <a:buClr>
                <a:srgbClr val="C00000"/>
              </a:buClr>
              <a:defRPr sz="2000">
                <a:solidFill>
                  <a:srgbClr val="000000"/>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C3C3236D-FB65-584A-8227-5A449D06E62A}" type="slidenum">
              <a:rPr lang="en-US" smtClean="0"/>
              <a:t>‹#›</a:t>
            </a:fld>
            <a:endParaRPr lang="en-US" dirty="0"/>
          </a:p>
        </p:txBody>
      </p:sp>
    </p:spTree>
    <p:extLst>
      <p:ext uri="{BB962C8B-B14F-4D97-AF65-F5344CB8AC3E}">
        <p14:creationId xmlns:p14="http://schemas.microsoft.com/office/powerpoint/2010/main" val="32399961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2"/>
                </a:solidFill>
              </a:defRPr>
            </a:lvl1pPr>
          </a:lstStyle>
          <a:p>
            <a:r>
              <a:rPr lang="en-US" dirty="0"/>
              <a:t>Click to add title</a:t>
            </a:r>
          </a:p>
        </p:txBody>
      </p:sp>
      <p:sp>
        <p:nvSpPr>
          <p:cNvPr id="5" name="Slide Number Placeholder 4"/>
          <p:cNvSpPr>
            <a:spLocks noGrp="1"/>
          </p:cNvSpPr>
          <p:nvPr>
            <p:ph type="sldNum" sz="quarter" idx="12"/>
          </p:nvPr>
        </p:nvSpPr>
        <p:spPr/>
        <p:txBody>
          <a:bodyPr/>
          <a:lstStyle/>
          <a:p>
            <a:fld id="{C3C3236D-FB65-584A-8227-5A449D06E62A}" type="slidenum">
              <a:rPr lang="en-US" smtClean="0"/>
              <a:t>‹#›</a:t>
            </a:fld>
            <a:endParaRPr lang="en-US" dirty="0"/>
          </a:p>
        </p:txBody>
      </p:sp>
    </p:spTree>
    <p:extLst>
      <p:ext uri="{BB962C8B-B14F-4D97-AF65-F5344CB8AC3E}">
        <p14:creationId xmlns:p14="http://schemas.microsoft.com/office/powerpoint/2010/main" val="29148416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C3C3236D-FB65-584A-8227-5A449D06E62A}" type="slidenum">
              <a:rPr lang="en-US" smtClean="0"/>
              <a:t>‹#›</a:t>
            </a:fld>
            <a:endParaRPr lang="en-US" dirty="0"/>
          </a:p>
        </p:txBody>
      </p:sp>
    </p:spTree>
    <p:extLst>
      <p:ext uri="{BB962C8B-B14F-4D97-AF65-F5344CB8AC3E}">
        <p14:creationId xmlns:p14="http://schemas.microsoft.com/office/powerpoint/2010/main" val="36110741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5_Title Slide">
    <p:spTree>
      <p:nvGrpSpPr>
        <p:cNvPr id="1" name=""/>
        <p:cNvGrpSpPr/>
        <p:nvPr/>
      </p:nvGrpSpPr>
      <p:grpSpPr>
        <a:xfrm>
          <a:off x="0" y="0"/>
          <a:ext cx="0" cy="0"/>
          <a:chOff x="0" y="0"/>
          <a:chExt cx="0" cy="0"/>
        </a:xfrm>
      </p:grpSpPr>
      <p:pic>
        <p:nvPicPr>
          <p:cNvPr id="13" name="Picture 12" descr="Background pattern&#10;&#10;Description automatically generated with medium confidence">
            <a:extLst>
              <a:ext uri="{FF2B5EF4-FFF2-40B4-BE49-F238E27FC236}">
                <a16:creationId xmlns:a16="http://schemas.microsoft.com/office/drawing/2014/main" id="{9D460A21-0CB2-0184-C34C-8B6CC3ED8F12}"/>
              </a:ext>
            </a:extLst>
          </p:cNvPr>
          <p:cNvPicPr>
            <a:picLocks noChangeAspect="1"/>
          </p:cNvPicPr>
          <p:nvPr/>
        </p:nvPicPr>
        <p:blipFill rotWithShape="1">
          <a:blip r:embed="rId2"/>
          <a:srcRect l="9382" r="10526"/>
          <a:stretch/>
        </p:blipFill>
        <p:spPr>
          <a:xfrm>
            <a:off x="2" y="-431800"/>
            <a:ext cx="9143998" cy="5791200"/>
          </a:xfrm>
          <a:prstGeom prst="rect">
            <a:avLst/>
          </a:prstGeom>
        </p:spPr>
      </p:pic>
      <p:sp>
        <p:nvSpPr>
          <p:cNvPr id="16" name="Rectangle 8"/>
          <p:cNvSpPr/>
          <p:nvPr/>
        </p:nvSpPr>
        <p:spPr>
          <a:xfrm flipV="1">
            <a:off x="3" y="5359400"/>
            <a:ext cx="9143997" cy="1524000"/>
          </a:xfrm>
          <a:prstGeom prst="rect">
            <a:avLst/>
          </a:prstGeom>
          <a:solidFill>
            <a:srgbClr val="BF2D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7" name="Title 1"/>
          <p:cNvSpPr>
            <a:spLocks noGrp="1"/>
          </p:cNvSpPr>
          <p:nvPr>
            <p:ph type="ctrTitle" hasCustomPrompt="1"/>
          </p:nvPr>
        </p:nvSpPr>
        <p:spPr>
          <a:xfrm>
            <a:off x="152400" y="5795032"/>
            <a:ext cx="8610600" cy="681968"/>
          </a:xfrm>
        </p:spPr>
        <p:txBody>
          <a:bodyPr anchor="t">
            <a:noAutofit/>
          </a:bodyPr>
          <a:lstStyle>
            <a:lvl1pPr>
              <a:defRPr sz="2800" b="0">
                <a:solidFill>
                  <a:schemeClr val="bg1"/>
                </a:solidFill>
              </a:defRPr>
            </a:lvl1pPr>
          </a:lstStyle>
          <a:p>
            <a:r>
              <a:rPr lang="en-US" dirty="0"/>
              <a:t>Click to edit Master title style</a:t>
            </a:r>
          </a:p>
        </p:txBody>
      </p:sp>
      <p:pic>
        <p:nvPicPr>
          <p:cNvPr id="11" name="Picture 10" descr="A picture containing logo&#10;&#10;Description automatically generated">
            <a:extLst>
              <a:ext uri="{FF2B5EF4-FFF2-40B4-BE49-F238E27FC236}">
                <a16:creationId xmlns:a16="http://schemas.microsoft.com/office/drawing/2014/main" id="{A3A860F5-18D0-EB20-1954-BA8940F57975}"/>
              </a:ext>
            </a:extLst>
          </p:cNvPr>
          <p:cNvPicPr>
            <a:picLocks noChangeAspect="1"/>
          </p:cNvPicPr>
          <p:nvPr/>
        </p:nvPicPr>
        <p:blipFill>
          <a:blip r:embed="rId3"/>
          <a:stretch>
            <a:fillRect/>
          </a:stretch>
        </p:blipFill>
        <p:spPr>
          <a:xfrm>
            <a:off x="2995269" y="617402"/>
            <a:ext cx="3153462" cy="3763919"/>
          </a:xfrm>
          <a:prstGeom prst="rect">
            <a:avLst/>
          </a:prstGeom>
        </p:spPr>
      </p:pic>
    </p:spTree>
    <p:extLst>
      <p:ext uri="{BB962C8B-B14F-4D97-AF65-F5344CB8AC3E}">
        <p14:creationId xmlns:p14="http://schemas.microsoft.com/office/powerpoint/2010/main" val="17645302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99474" y="229740"/>
            <a:ext cx="8374918"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6" name="Slide Number Placeholder 5"/>
          <p:cNvSpPr>
            <a:spLocks noGrp="1"/>
          </p:cNvSpPr>
          <p:nvPr>
            <p:ph type="sldNum" sz="quarter" idx="4"/>
          </p:nvPr>
        </p:nvSpPr>
        <p:spPr>
          <a:xfrm>
            <a:off x="8222786" y="6363024"/>
            <a:ext cx="489671" cy="365125"/>
          </a:xfrm>
          <a:prstGeom prst="rect">
            <a:avLst/>
          </a:prstGeom>
        </p:spPr>
        <p:txBody>
          <a:bodyPr vert="horz" lIns="91440" tIns="45720" rIns="91440" bIns="45720" rtlCol="0" anchor="ctr"/>
          <a:lstStyle>
            <a:lvl1pPr algn="r">
              <a:defRPr sz="900">
                <a:solidFill>
                  <a:schemeClr val="tx2"/>
                </a:solidFill>
              </a:defRPr>
            </a:lvl1pPr>
          </a:lstStyle>
          <a:p>
            <a:fld id="{C3C3236D-FB65-584A-8227-5A449D06E62A}" type="slidenum">
              <a:rPr lang="en-US" smtClean="0"/>
              <a:pPr/>
              <a:t>‹#›</a:t>
            </a:fld>
            <a:endParaRPr lang="en-US" dirty="0"/>
          </a:p>
        </p:txBody>
      </p:sp>
      <p:cxnSp>
        <p:nvCxnSpPr>
          <p:cNvPr id="17" name="Straight Connector 16"/>
          <p:cNvCxnSpPr/>
          <p:nvPr/>
        </p:nvCxnSpPr>
        <p:spPr>
          <a:xfrm>
            <a:off x="508000" y="6128071"/>
            <a:ext cx="8128000" cy="0"/>
          </a:xfrm>
          <a:prstGeom prst="line">
            <a:avLst/>
          </a:prstGeom>
          <a:ln w="12700">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pic>
        <p:nvPicPr>
          <p:cNvPr id="8" name="Picture 7" descr="Logo, company name&#10;&#10;Description automatically generated">
            <a:extLst>
              <a:ext uri="{FF2B5EF4-FFF2-40B4-BE49-F238E27FC236}">
                <a16:creationId xmlns:a16="http://schemas.microsoft.com/office/drawing/2014/main" id="{020CCAEC-7437-4431-9975-161D6A39CC96}"/>
              </a:ext>
            </a:extLst>
          </p:cNvPr>
          <p:cNvPicPr>
            <a:picLocks noChangeAspect="1"/>
          </p:cNvPicPr>
          <p:nvPr/>
        </p:nvPicPr>
        <p:blipFill rotWithShape="1">
          <a:blip r:embed="rId11"/>
          <a:srcRect l="18848" t="40585" r="18324" b="40138"/>
          <a:stretch/>
        </p:blipFill>
        <p:spPr>
          <a:xfrm>
            <a:off x="468142" y="6225168"/>
            <a:ext cx="1360658" cy="556632"/>
          </a:xfrm>
          <a:prstGeom prst="rect">
            <a:avLst/>
          </a:prstGeom>
        </p:spPr>
      </p:pic>
    </p:spTree>
    <p:extLst>
      <p:ext uri="{BB962C8B-B14F-4D97-AF65-F5344CB8AC3E}">
        <p14:creationId xmlns:p14="http://schemas.microsoft.com/office/powerpoint/2010/main" val="3659787907"/>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Lst>
  <p:txStyles>
    <p:titleStyle>
      <a:lvl1pPr algn="l" defTabSz="457200" rtl="0" eaLnBrk="1" latinLnBrk="0" hangingPunct="1">
        <a:spcBef>
          <a:spcPct val="0"/>
        </a:spcBef>
        <a:buNone/>
        <a:defRPr sz="3600" b="0" kern="1200">
          <a:solidFill>
            <a:srgbClr val="000000"/>
          </a:solidFill>
          <a:latin typeface="+mj-lt"/>
          <a:ea typeface="+mj-ea"/>
          <a:cs typeface="+mj-cs"/>
        </a:defRPr>
      </a:lvl1pPr>
    </p:titleStyle>
    <p:bodyStyle>
      <a:lvl1pPr marL="304800" indent="-274320" algn="l" defTabSz="457200" rtl="0" eaLnBrk="1" latinLnBrk="0" hangingPunct="1">
        <a:spcBef>
          <a:spcPct val="20000"/>
        </a:spcBef>
        <a:buClr>
          <a:srgbClr val="C00000"/>
        </a:buClr>
        <a:buFont typeface="Wingdings" charset="2"/>
        <a:buChar char="§"/>
        <a:defRPr sz="2000" kern="1200">
          <a:solidFill>
            <a:srgbClr val="000000"/>
          </a:solidFill>
          <a:latin typeface="+mn-lt"/>
          <a:ea typeface="+mn-ea"/>
          <a:cs typeface="+mn-cs"/>
        </a:defRPr>
      </a:lvl1pPr>
      <a:lvl2pPr marL="594360" indent="-274320" algn="l" defTabSz="457200" rtl="0" eaLnBrk="1" latinLnBrk="0" hangingPunct="1">
        <a:spcBef>
          <a:spcPct val="20000"/>
        </a:spcBef>
        <a:buClr>
          <a:srgbClr val="C00000"/>
        </a:buClr>
        <a:buFont typeface="Wingdings" charset="2"/>
        <a:buChar char="§"/>
        <a:defRPr sz="2000" kern="1200">
          <a:solidFill>
            <a:srgbClr val="000000"/>
          </a:solidFill>
          <a:latin typeface="+mn-lt"/>
          <a:ea typeface="+mn-ea"/>
          <a:cs typeface="+mn-cs"/>
        </a:defRPr>
      </a:lvl2pPr>
      <a:lvl3pPr marL="877824" indent="-274320" algn="l" defTabSz="457200" rtl="0" eaLnBrk="1" latinLnBrk="0" hangingPunct="1">
        <a:spcBef>
          <a:spcPct val="20000"/>
        </a:spcBef>
        <a:buClr>
          <a:srgbClr val="C00000"/>
        </a:buClr>
        <a:buFont typeface="Wingdings" charset="2"/>
        <a:buChar char="§"/>
        <a:defRPr sz="2000" kern="1200">
          <a:solidFill>
            <a:srgbClr val="000000"/>
          </a:solidFill>
          <a:latin typeface="+mn-lt"/>
          <a:ea typeface="+mn-ea"/>
          <a:cs typeface="+mn-cs"/>
        </a:defRPr>
      </a:lvl3pPr>
      <a:lvl4pPr marL="1152144" indent="-274320" algn="l" defTabSz="457200" rtl="0" eaLnBrk="1" latinLnBrk="0" hangingPunct="1">
        <a:spcBef>
          <a:spcPct val="20000"/>
        </a:spcBef>
        <a:buClr>
          <a:srgbClr val="C00000"/>
        </a:buClr>
        <a:buFont typeface="Wingdings" charset="2"/>
        <a:buChar char="§"/>
        <a:defRPr sz="2000" kern="1200">
          <a:solidFill>
            <a:srgbClr val="000000"/>
          </a:solidFill>
          <a:latin typeface="+mn-lt"/>
          <a:ea typeface="+mn-ea"/>
          <a:cs typeface="+mn-cs"/>
        </a:defRPr>
      </a:lvl4pPr>
      <a:lvl5pPr marL="2171700" indent="-342900" algn="l" defTabSz="457200" rtl="0" eaLnBrk="1" latinLnBrk="0" hangingPunct="1">
        <a:spcBef>
          <a:spcPct val="20000"/>
        </a:spcBef>
        <a:buClr>
          <a:schemeClr val="tx1"/>
        </a:buClr>
        <a:buFont typeface="Wingdings" charset="2"/>
        <a:buChar char="§"/>
        <a:defRPr sz="2400" kern="1200">
          <a:solidFill>
            <a:schemeClr val="accent5"/>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FF2B7F-C533-F247-6112-B4F932491D9E}"/>
              </a:ext>
            </a:extLst>
          </p:cNvPr>
          <p:cNvSpPr>
            <a:spLocks noGrp="1"/>
          </p:cNvSpPr>
          <p:nvPr>
            <p:ph type="ctrTitle"/>
          </p:nvPr>
        </p:nvSpPr>
        <p:spPr/>
        <p:txBody>
          <a:bodyPr/>
          <a:lstStyle/>
          <a:p>
            <a:pPr algn="ctr"/>
            <a:r>
              <a:rPr lang="en-US" dirty="0"/>
              <a:t>John </a:t>
            </a:r>
            <a:r>
              <a:rPr lang="en-US" dirty="0" err="1"/>
              <a:t>Scheb</a:t>
            </a:r>
            <a:r>
              <a:rPr lang="en-US" dirty="0"/>
              <a:t> and Hemant Sharma</a:t>
            </a:r>
          </a:p>
        </p:txBody>
      </p:sp>
    </p:spTree>
    <p:extLst>
      <p:ext uri="{BB962C8B-B14F-4D97-AF65-F5344CB8AC3E}">
        <p14:creationId xmlns:p14="http://schemas.microsoft.com/office/powerpoint/2010/main" val="24115769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p:cNvSpPr>
          <p:nvPr>
            <p:ph type="title"/>
          </p:nvPr>
        </p:nvSpPr>
        <p:spPr/>
        <p:txBody>
          <a:bodyPr/>
          <a:lstStyle/>
          <a:p>
            <a:r>
              <a:rPr lang="en-US"/>
              <a:t>The Argument for Higher Law</a:t>
            </a:r>
          </a:p>
        </p:txBody>
      </p:sp>
      <p:sp>
        <p:nvSpPr>
          <p:cNvPr id="9219" name="Rectangle 3"/>
          <p:cNvSpPr>
            <a:spLocks noGrp="1"/>
          </p:cNvSpPr>
          <p:nvPr>
            <p:ph idx="1"/>
          </p:nvPr>
        </p:nvSpPr>
        <p:spPr/>
        <p:txBody>
          <a:bodyPr/>
          <a:lstStyle/>
          <a:p>
            <a:r>
              <a:rPr lang="en-US" sz="2800" dirty="0"/>
              <a:t>If we assume that there is no higher law than the law promulgated by the state, how do we ever justify disobedience to the positive law? </a:t>
            </a:r>
          </a:p>
          <a:p>
            <a:r>
              <a:rPr lang="en-US" sz="2800" dirty="0"/>
              <a:t>How do we punish those who have perpetrated wrongs but have done so within the confines of the law?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p:cNvSpPr>
          <p:nvPr>
            <p:ph type="title"/>
          </p:nvPr>
        </p:nvSpPr>
        <p:spPr/>
        <p:txBody>
          <a:bodyPr/>
          <a:lstStyle/>
          <a:p>
            <a:r>
              <a:rPr lang="en-US"/>
              <a:t>Sources of Higher Law</a:t>
            </a:r>
          </a:p>
        </p:txBody>
      </p:sp>
      <p:sp>
        <p:nvSpPr>
          <p:cNvPr id="10243" name="Rectangle 3"/>
          <p:cNvSpPr>
            <a:spLocks noGrp="1"/>
          </p:cNvSpPr>
          <p:nvPr>
            <p:ph idx="1"/>
          </p:nvPr>
        </p:nvSpPr>
        <p:spPr/>
        <p:txBody>
          <a:bodyPr/>
          <a:lstStyle/>
          <a:p>
            <a:r>
              <a:rPr lang="en-US" sz="2800" dirty="0"/>
              <a:t>Natural law</a:t>
            </a:r>
          </a:p>
          <a:p>
            <a:r>
              <a:rPr lang="en-US" sz="2800" dirty="0"/>
              <a:t>Social contract (agreement between the people and actors in government)</a:t>
            </a:r>
          </a:p>
          <a:p>
            <a:r>
              <a:rPr lang="en-US" sz="2800" dirty="0"/>
              <a:t>Divine law (religious precepts) </a:t>
            </a:r>
          </a:p>
          <a:p>
            <a:r>
              <a:rPr lang="en-US" sz="2800" dirty="0"/>
              <a:t>Individual conscience</a:t>
            </a:r>
          </a:p>
          <a:p>
            <a:endParaRPr lang="en-US" sz="2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p:cNvSpPr>
          <p:nvPr>
            <p:ph type="title"/>
          </p:nvPr>
        </p:nvSpPr>
        <p:spPr/>
        <p:txBody>
          <a:bodyPr/>
          <a:lstStyle/>
          <a:p>
            <a:r>
              <a:rPr lang="en-US"/>
              <a:t>Functions of Law</a:t>
            </a:r>
          </a:p>
        </p:txBody>
      </p:sp>
      <p:sp>
        <p:nvSpPr>
          <p:cNvPr id="12291" name="Rectangle 3"/>
          <p:cNvSpPr>
            <a:spLocks noGrp="1"/>
          </p:cNvSpPr>
          <p:nvPr>
            <p:ph idx="1"/>
          </p:nvPr>
        </p:nvSpPr>
        <p:spPr>
          <a:xfrm>
            <a:off x="457200" y="1905000"/>
            <a:ext cx="8229600" cy="4017963"/>
          </a:xfrm>
        </p:spPr>
        <p:txBody>
          <a:bodyPr>
            <a:normAutofit lnSpcReduction="10000"/>
          </a:bodyPr>
          <a:lstStyle/>
          <a:p>
            <a:r>
              <a:rPr lang="en-US" sz="2000" dirty="0"/>
              <a:t>protects people from one another</a:t>
            </a:r>
          </a:p>
          <a:p>
            <a:r>
              <a:rPr lang="en-US" sz="2000" dirty="0"/>
              <a:t>protects people from themselves?</a:t>
            </a:r>
          </a:p>
          <a:p>
            <a:r>
              <a:rPr lang="en-US" sz="2000" dirty="0"/>
              <a:t>protects property (public and private)</a:t>
            </a:r>
          </a:p>
          <a:p>
            <a:r>
              <a:rPr lang="en-US" sz="2000" dirty="0"/>
              <a:t>promotes social order and stability</a:t>
            </a:r>
          </a:p>
          <a:p>
            <a:r>
              <a:rPr lang="en-US" sz="2000" dirty="0"/>
              <a:t>can also be a force for change</a:t>
            </a:r>
          </a:p>
          <a:p>
            <a:r>
              <a:rPr lang="en-US" sz="2000" dirty="0"/>
              <a:t>seeks to establish justice</a:t>
            </a:r>
          </a:p>
          <a:p>
            <a:r>
              <a:rPr lang="en-US" sz="2000" dirty="0"/>
              <a:t>resolves conflict</a:t>
            </a:r>
          </a:p>
          <a:p>
            <a:r>
              <a:rPr lang="en-US" sz="2000" dirty="0"/>
              <a:t>determines how government operates</a:t>
            </a:r>
          </a:p>
          <a:p>
            <a:r>
              <a:rPr lang="en-US" sz="2000" dirty="0"/>
              <a:t>protects liberty</a:t>
            </a:r>
          </a:p>
          <a:p>
            <a:r>
              <a:rPr lang="en-US" sz="2000" dirty="0"/>
              <a:t>facilitates commerce</a:t>
            </a:r>
          </a:p>
          <a:p>
            <a:r>
              <a:rPr lang="en-US" sz="2000" dirty="0"/>
              <a:t>promotes progress of art, science, and technology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p:cNvSpPr>
          <p:nvPr>
            <p:ph type="title"/>
          </p:nvPr>
        </p:nvSpPr>
        <p:spPr/>
        <p:txBody>
          <a:bodyPr/>
          <a:lstStyle/>
          <a:p>
            <a:r>
              <a:rPr lang="en-US"/>
              <a:t>Civil Disobedience</a:t>
            </a:r>
          </a:p>
        </p:txBody>
      </p:sp>
      <p:sp>
        <p:nvSpPr>
          <p:cNvPr id="11267" name="Rectangle 3"/>
          <p:cNvSpPr>
            <a:spLocks noGrp="1"/>
          </p:cNvSpPr>
          <p:nvPr>
            <p:ph idx="1"/>
          </p:nvPr>
        </p:nvSpPr>
        <p:spPr/>
        <p:txBody>
          <a:bodyPr/>
          <a:lstStyle/>
          <a:p>
            <a:r>
              <a:rPr lang="en-US" sz="2400" dirty="0"/>
              <a:t>Henry David Thoreau argued that the conscience of the individual is superior to the law of the state and that individuals have the right, indeed the duty, to violate the law when the law contravenes conscience. </a:t>
            </a:r>
          </a:p>
          <a:p>
            <a:r>
              <a:rPr lang="en-US" sz="2400" dirty="0"/>
              <a:t>In his famous "Letter from a Birmingham Jail" (1963), Dr. Martin Luther King, Jr. defended his disobedience of an unjust law.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Civil Disobedience (cont.)</a:t>
            </a:r>
          </a:p>
        </p:txBody>
      </p:sp>
      <p:sp>
        <p:nvSpPr>
          <p:cNvPr id="3" name="Content Placeholder 2"/>
          <p:cNvSpPr>
            <a:spLocks noGrp="1"/>
          </p:cNvSpPr>
          <p:nvPr>
            <p:ph idx="1"/>
          </p:nvPr>
        </p:nvSpPr>
        <p:spPr/>
        <p:txBody>
          <a:bodyPr/>
          <a:lstStyle/>
          <a:p>
            <a:r>
              <a:rPr lang="en-US" sz="2400" dirty="0"/>
              <a:t>In Ferguson, Missouri, controversy surrounded protests in 2014 – some of which have turned violent – over a grand jury</a:t>
            </a:r>
            <a:r>
              <a:rPr lang="fr-FR" sz="2400" dirty="0"/>
              <a:t>'</a:t>
            </a:r>
            <a:r>
              <a:rPr lang="en-US" sz="2400" dirty="0"/>
              <a:t>s decision not to indict police officer Darren Wilson in the shooting of Michael Brown.</a:t>
            </a:r>
          </a:p>
          <a:p>
            <a:r>
              <a:rPr lang="en-US" sz="2400" dirty="0"/>
              <a:t>The matter of Edward Snowden, who revealed information about NSA spying techniques in 2013, also generated controversy, as Snowden violated federal law in leaking that information.</a:t>
            </a:r>
          </a:p>
          <a:p>
            <a:r>
              <a:rPr lang="en-US" sz="2400" dirty="0"/>
              <a:t>Do you believe that aspects of either of these situations fall into the category of "civil disobedience"?</a:t>
            </a:r>
          </a:p>
        </p:txBody>
      </p:sp>
    </p:spTree>
    <p:extLst>
      <p:ext uri="{BB962C8B-B14F-4D97-AF65-F5344CB8AC3E}">
        <p14:creationId xmlns:p14="http://schemas.microsoft.com/office/powerpoint/2010/main" val="35521012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p:cNvSpPr>
          <p:nvPr>
            <p:ph type="title"/>
          </p:nvPr>
        </p:nvSpPr>
        <p:spPr/>
        <p:txBody>
          <a:bodyPr/>
          <a:lstStyle/>
          <a:p>
            <a:r>
              <a:rPr lang="en-US"/>
              <a:t>Ancient Legal Systems</a:t>
            </a:r>
          </a:p>
        </p:txBody>
      </p:sp>
      <p:sp>
        <p:nvSpPr>
          <p:cNvPr id="3" name="Content Placeholder 2">
            <a:extLst>
              <a:ext uri="{FF2B5EF4-FFF2-40B4-BE49-F238E27FC236}">
                <a16:creationId xmlns:a16="http://schemas.microsoft.com/office/drawing/2014/main" id="{31688C4C-4F08-7D42-9D2D-6D30ECB36E9D}"/>
              </a:ext>
            </a:extLst>
          </p:cNvPr>
          <p:cNvSpPr>
            <a:spLocks noGrp="1"/>
          </p:cNvSpPr>
          <p:nvPr>
            <p:ph idx="1"/>
          </p:nvPr>
        </p:nvSpPr>
        <p:spPr/>
        <p:txBody>
          <a:bodyPr/>
          <a:lstStyle/>
          <a:p>
            <a:r>
              <a:rPr lang="en-US" sz="2800" dirty="0"/>
              <a:t>Babylonia, 2000 BC: Code of Hammurabi</a:t>
            </a:r>
          </a:p>
          <a:p>
            <a:endParaRPr lang="en-US" sz="2800" dirty="0"/>
          </a:p>
          <a:p>
            <a:r>
              <a:rPr lang="en-US" sz="2800" dirty="0"/>
              <a:t>Athens, 700 BC: Code of Draco</a:t>
            </a:r>
          </a:p>
          <a:p>
            <a:pPr marL="0" indent="0">
              <a:buNone/>
            </a:pPr>
            <a:r>
              <a:rPr lang="en-US" sz="2800" dirty="0"/>
              <a:t> </a:t>
            </a:r>
          </a:p>
          <a:p>
            <a:r>
              <a:rPr lang="en-US" sz="2800" dirty="0"/>
              <a:t>Roman Law</a:t>
            </a:r>
          </a:p>
          <a:p>
            <a:pPr lvl="1"/>
            <a:r>
              <a:rPr lang="en-US" sz="2400" dirty="0"/>
              <a:t>Twelve Tables (5th century BC)</a:t>
            </a:r>
          </a:p>
          <a:p>
            <a:pPr lvl="1"/>
            <a:r>
              <a:rPr lang="en-US" sz="2400" dirty="0"/>
              <a:t>Code of Justinian (6th century AD)</a:t>
            </a:r>
          </a:p>
          <a:p>
            <a:endParaRPr lang="en-US" sz="2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p:cNvSpPr>
          <p:nvPr>
            <p:ph type="title"/>
          </p:nvPr>
        </p:nvSpPr>
        <p:spPr/>
        <p:txBody>
          <a:bodyPr/>
          <a:lstStyle/>
          <a:p>
            <a:r>
              <a:rPr lang="en-US" dirty="0"/>
              <a:t>English Common Law</a:t>
            </a:r>
          </a:p>
        </p:txBody>
      </p:sp>
      <p:sp>
        <p:nvSpPr>
          <p:cNvPr id="14339" name="Rectangle 3"/>
          <p:cNvSpPr>
            <a:spLocks noGrp="1"/>
          </p:cNvSpPr>
          <p:nvPr>
            <p:ph idx="1"/>
          </p:nvPr>
        </p:nvSpPr>
        <p:spPr/>
        <p:txBody>
          <a:bodyPr/>
          <a:lstStyle/>
          <a:p>
            <a:r>
              <a:rPr lang="en-US" sz="2400" dirty="0"/>
              <a:t>Dates from the eleventh century</a:t>
            </a:r>
          </a:p>
          <a:p>
            <a:r>
              <a:rPr lang="en-US" sz="2400" dirty="0"/>
              <a:t>“Judge-made” law</a:t>
            </a:r>
          </a:p>
          <a:p>
            <a:r>
              <a:rPr lang="en-US" sz="2400" dirty="0"/>
              <a:t>Doctrine of </a:t>
            </a:r>
            <a:r>
              <a:rPr lang="en-US" sz="2400" i="1" dirty="0"/>
              <a:t>stare decisis</a:t>
            </a:r>
            <a:endParaRPr lang="en-US" sz="2400" dirty="0"/>
          </a:p>
          <a:p>
            <a:r>
              <a:rPr lang="en-US" sz="2400" dirty="0"/>
              <a:t>Magna Carta (1215)</a:t>
            </a:r>
          </a:p>
          <a:p>
            <a:r>
              <a:rPr lang="en-US" sz="2400" dirty="0"/>
              <a:t>Due process of law</a:t>
            </a:r>
          </a:p>
          <a:p>
            <a:r>
              <a:rPr lang="en-US" sz="2400" dirty="0"/>
              <a:t>Habeas corpus</a:t>
            </a:r>
          </a:p>
          <a:p>
            <a:r>
              <a:rPr lang="en-US" sz="2400" dirty="0"/>
              <a:t>Trial by jury</a:t>
            </a:r>
          </a:p>
          <a:p>
            <a:r>
              <a:rPr lang="en-US" sz="2400" dirty="0"/>
              <a:t>The adversarial system</a:t>
            </a:r>
          </a:p>
          <a:p>
            <a:endParaRPr lang="en-US" sz="2400" dirty="0"/>
          </a:p>
          <a:p>
            <a:endParaRPr lang="en-US" sz="2400" dirty="0"/>
          </a:p>
          <a:p>
            <a:endParaRPr lang="en-US" sz="2400" dirty="0"/>
          </a:p>
          <a:p>
            <a:endParaRPr lang="en-US" sz="2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Judge-Made Law</a:t>
            </a:r>
          </a:p>
        </p:txBody>
      </p:sp>
      <p:sp>
        <p:nvSpPr>
          <p:cNvPr id="3" name="Content Placeholder 2"/>
          <p:cNvSpPr>
            <a:spLocks noGrp="1"/>
          </p:cNvSpPr>
          <p:nvPr>
            <p:ph idx="1"/>
          </p:nvPr>
        </p:nvSpPr>
        <p:spPr/>
        <p:txBody>
          <a:bodyPr/>
          <a:lstStyle/>
          <a:p>
            <a:r>
              <a:rPr lang="en-US" sz="2400" dirty="0"/>
              <a:t>The common law developed primarily through judicial decisions rather than statutes enacted by Parliament. </a:t>
            </a:r>
          </a:p>
          <a:p>
            <a:r>
              <a:rPr lang="en-US" sz="2400" dirty="0"/>
              <a:t>The doctrine of following precedent is known as </a:t>
            </a:r>
            <a:r>
              <a:rPr lang="en-US" sz="2400" i="1" dirty="0"/>
              <a:t>stare decisis</a:t>
            </a:r>
            <a:r>
              <a:rPr lang="en-US" sz="2400" dirty="0"/>
              <a:t>, which means “to stand by that which is decided.” </a:t>
            </a:r>
          </a:p>
          <a:p>
            <a:r>
              <a:rPr lang="en-US" sz="2400" dirty="0"/>
              <a:t>This remains an important component of both the English and American legal systems.</a:t>
            </a:r>
          </a:p>
        </p:txBody>
      </p:sp>
    </p:spTree>
    <p:extLst>
      <p:ext uri="{BB962C8B-B14F-4D97-AF65-F5344CB8AC3E}">
        <p14:creationId xmlns:p14="http://schemas.microsoft.com/office/powerpoint/2010/main" val="33829652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Magna Carta (1215)</a:t>
            </a:r>
          </a:p>
        </p:txBody>
      </p:sp>
      <p:sp>
        <p:nvSpPr>
          <p:cNvPr id="3" name="Content Placeholder 2"/>
          <p:cNvSpPr>
            <a:spLocks noGrp="1"/>
          </p:cNvSpPr>
          <p:nvPr>
            <p:ph idx="1"/>
          </p:nvPr>
        </p:nvSpPr>
        <p:spPr/>
        <p:txBody>
          <a:bodyPr/>
          <a:lstStyle/>
          <a:p>
            <a:r>
              <a:rPr lang="en-US" sz="2200" dirty="0"/>
              <a:t>Established the principle that government is subject to the rule of law, which is the essential idea upon which the United States Constitution is based. </a:t>
            </a:r>
          </a:p>
          <a:p>
            <a:r>
              <a:rPr lang="en-US" sz="2200" dirty="0"/>
              <a:t>Magna Carta is also the source of another bedrock principle in our legal system today—the idea of due process of law. </a:t>
            </a:r>
          </a:p>
          <a:p>
            <a:r>
              <a:rPr lang="en-US" sz="2200" dirty="0"/>
              <a:t>The American Bill of Rights even uses the term “due process of law” in protecting citizens’ rights to life, liberty, and property. But, the essential idea was expressed nearly six hundred years earlier in Magna Carta.</a:t>
            </a:r>
          </a:p>
        </p:txBody>
      </p:sp>
    </p:spTree>
    <p:extLst>
      <p:ext uri="{BB962C8B-B14F-4D97-AF65-F5344CB8AC3E}">
        <p14:creationId xmlns:p14="http://schemas.microsoft.com/office/powerpoint/2010/main" val="33534966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Due Process of Law</a:t>
            </a:r>
          </a:p>
        </p:txBody>
      </p:sp>
      <p:sp>
        <p:nvSpPr>
          <p:cNvPr id="3" name="Content Placeholder 2"/>
          <p:cNvSpPr>
            <a:spLocks noGrp="1"/>
          </p:cNvSpPr>
          <p:nvPr>
            <p:ph idx="1"/>
          </p:nvPr>
        </p:nvSpPr>
        <p:spPr/>
        <p:txBody>
          <a:bodyPr/>
          <a:lstStyle/>
          <a:p>
            <a:r>
              <a:rPr lang="en-US" sz="2200" dirty="0"/>
              <a:t>Magna Carta provided</a:t>
            </a:r>
          </a:p>
          <a:p>
            <a:pPr lvl="1"/>
            <a:r>
              <a:rPr lang="en-US" sz="2200" dirty="0"/>
              <a:t>“No free man shall be taken or imprisoned or disseized or outlawed or exiled or in any way destroyed, nor will we go or send against him, except by the lawful judgment of his peers or by the law of the land.” </a:t>
            </a:r>
          </a:p>
          <a:p>
            <a:r>
              <a:rPr lang="en-US" sz="2200" dirty="0"/>
              <a:t>Later statutes and court decisions would use the term “due process of law” as synonymous with “the law of the land.”</a:t>
            </a:r>
          </a:p>
          <a:p>
            <a:r>
              <a:rPr lang="en-US" sz="2200" dirty="0"/>
              <a:t>Due process is a central principle in the Anglo-American legal tradition.</a:t>
            </a:r>
          </a:p>
          <a:p>
            <a:endParaRPr lang="en-US" sz="2200" dirty="0"/>
          </a:p>
        </p:txBody>
      </p:sp>
    </p:spTree>
    <p:extLst>
      <p:ext uri="{BB962C8B-B14F-4D97-AF65-F5344CB8AC3E}">
        <p14:creationId xmlns:p14="http://schemas.microsoft.com/office/powerpoint/2010/main" val="10310328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B4C7CA-7C62-CCA7-3DF3-22CA02A614CB}"/>
              </a:ext>
            </a:extLst>
          </p:cNvPr>
          <p:cNvSpPr>
            <a:spLocks noGrp="1"/>
          </p:cNvSpPr>
          <p:nvPr>
            <p:ph type="title"/>
          </p:nvPr>
        </p:nvSpPr>
        <p:spPr/>
        <p:txBody>
          <a:bodyPr>
            <a:normAutofit fontScale="90000"/>
          </a:bodyPr>
          <a:lstStyle/>
          <a:p>
            <a:pPr algn="ctr"/>
            <a:r>
              <a:rPr lang="en-US" dirty="0"/>
              <a:t>John M. </a:t>
            </a:r>
            <a:r>
              <a:rPr lang="en-US" dirty="0" err="1"/>
              <a:t>Scheb</a:t>
            </a:r>
            <a:r>
              <a:rPr lang="en-US" dirty="0"/>
              <a:t> II</a:t>
            </a:r>
            <a:br>
              <a:rPr lang="en-US" dirty="0"/>
            </a:br>
            <a:r>
              <a:rPr lang="en-US" dirty="0"/>
              <a:t>Hemant Sharma</a:t>
            </a:r>
          </a:p>
        </p:txBody>
      </p:sp>
      <p:sp>
        <p:nvSpPr>
          <p:cNvPr id="3" name="Content Placeholder 2">
            <a:extLst>
              <a:ext uri="{FF2B5EF4-FFF2-40B4-BE49-F238E27FC236}">
                <a16:creationId xmlns:a16="http://schemas.microsoft.com/office/drawing/2014/main" id="{5C383CF8-1F15-C20C-8EFD-B014FE371851}"/>
              </a:ext>
            </a:extLst>
          </p:cNvPr>
          <p:cNvSpPr>
            <a:spLocks noGrp="1"/>
          </p:cNvSpPr>
          <p:nvPr>
            <p:ph idx="1"/>
          </p:nvPr>
        </p:nvSpPr>
        <p:spPr/>
        <p:txBody>
          <a:bodyPr>
            <a:normAutofit/>
          </a:bodyPr>
          <a:lstStyle/>
          <a:p>
            <a:pPr marL="30480" indent="0" algn="ctr">
              <a:buNone/>
            </a:pPr>
            <a:r>
              <a:rPr lang="en-US" sz="3600" dirty="0"/>
              <a:t>An Introduction to the American Legal System</a:t>
            </a:r>
          </a:p>
          <a:p>
            <a:pPr marL="30480" indent="0" algn="ctr">
              <a:buNone/>
            </a:pPr>
            <a:r>
              <a:rPr lang="en-US" sz="3600" dirty="0">
                <a:solidFill>
                  <a:prstClr val="black">
                    <a:tint val="75000"/>
                  </a:prstClr>
                </a:solidFill>
              </a:rPr>
              <a:t>Seventh Edition</a:t>
            </a:r>
            <a:br>
              <a:rPr lang="en-US" sz="3600" dirty="0"/>
            </a:br>
            <a:endParaRPr lang="en-US" sz="3600" dirty="0"/>
          </a:p>
        </p:txBody>
      </p:sp>
    </p:spTree>
    <p:extLst>
      <p:ext uri="{BB962C8B-B14F-4D97-AF65-F5344CB8AC3E}">
        <p14:creationId xmlns:p14="http://schemas.microsoft.com/office/powerpoint/2010/main" val="35732780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Habeas Corpus</a:t>
            </a:r>
          </a:p>
        </p:txBody>
      </p:sp>
      <p:sp>
        <p:nvSpPr>
          <p:cNvPr id="3" name="Content Placeholder 2"/>
          <p:cNvSpPr>
            <a:spLocks noGrp="1"/>
          </p:cNvSpPr>
          <p:nvPr>
            <p:ph idx="1"/>
          </p:nvPr>
        </p:nvSpPr>
        <p:spPr/>
        <p:txBody>
          <a:bodyPr/>
          <a:lstStyle/>
          <a:p>
            <a:r>
              <a:rPr lang="en-US" sz="2800" dirty="0"/>
              <a:t>Literally means “you have the body.” </a:t>
            </a:r>
          </a:p>
          <a:p>
            <a:r>
              <a:rPr lang="en-US" sz="2800" dirty="0"/>
              <a:t>A device by which a court of law require a person to show just cause for holding another person in custody. </a:t>
            </a:r>
          </a:p>
          <a:p>
            <a:r>
              <a:rPr lang="en-US" sz="2800" dirty="0"/>
              <a:t>Primary purpose is to protect people from unlawful confinement.</a:t>
            </a:r>
          </a:p>
          <a:p>
            <a:r>
              <a:rPr lang="en-US" sz="2800" dirty="0"/>
              <a:t>Remains an important part of American law today.</a:t>
            </a:r>
          </a:p>
        </p:txBody>
      </p:sp>
    </p:spTree>
    <p:extLst>
      <p:ext uri="{BB962C8B-B14F-4D97-AF65-F5344CB8AC3E}">
        <p14:creationId xmlns:p14="http://schemas.microsoft.com/office/powerpoint/2010/main" val="18086271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Trial by Jury</a:t>
            </a:r>
          </a:p>
        </p:txBody>
      </p:sp>
      <p:sp>
        <p:nvSpPr>
          <p:cNvPr id="3" name="Content Placeholder 2"/>
          <p:cNvSpPr>
            <a:spLocks noGrp="1"/>
          </p:cNvSpPr>
          <p:nvPr>
            <p:ph idx="1"/>
          </p:nvPr>
        </p:nvSpPr>
        <p:spPr/>
        <p:txBody>
          <a:bodyPr/>
          <a:lstStyle/>
          <a:p>
            <a:r>
              <a:rPr lang="en-US" sz="2800" dirty="0"/>
              <a:t>English common law developed the concept of trial by jury as a means of resolving both civil and criminal cases.</a:t>
            </a:r>
          </a:p>
          <a:p>
            <a:r>
              <a:rPr lang="en-US" sz="2800" dirty="0"/>
              <a:t>One of the keys to the success of the common law was the emergence of the institution of the jury trial.</a:t>
            </a:r>
          </a:p>
          <a:p>
            <a:endParaRPr lang="en-US" sz="2800" dirty="0"/>
          </a:p>
        </p:txBody>
      </p:sp>
    </p:spTree>
    <p:extLst>
      <p:ext uri="{BB962C8B-B14F-4D97-AF65-F5344CB8AC3E}">
        <p14:creationId xmlns:p14="http://schemas.microsoft.com/office/powerpoint/2010/main" val="5218295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Adversarial System of Justice</a:t>
            </a:r>
          </a:p>
        </p:txBody>
      </p:sp>
      <p:sp>
        <p:nvSpPr>
          <p:cNvPr id="3" name="Content Placeholder 2"/>
          <p:cNvSpPr>
            <a:spLocks noGrp="1"/>
          </p:cNvSpPr>
          <p:nvPr>
            <p:ph idx="1"/>
          </p:nvPr>
        </p:nvSpPr>
        <p:spPr/>
        <p:txBody>
          <a:bodyPr/>
          <a:lstStyle/>
          <a:p>
            <a:r>
              <a:rPr lang="en-US" sz="2400" dirty="0"/>
              <a:t>A system of administering justice in which opposing parties contend with one another to achieve a favorable outcome. </a:t>
            </a:r>
          </a:p>
          <a:p>
            <a:r>
              <a:rPr lang="en-US" sz="2400" dirty="0"/>
              <a:t>This system is a principal feature of the Anglo-American legal tradition.</a:t>
            </a:r>
          </a:p>
          <a:p>
            <a:r>
              <a:rPr lang="en-US" sz="2400" dirty="0"/>
              <a:t>Assumes that truth and justice are most likely to emerge from the clash of opposing factual and legal claims. </a:t>
            </a:r>
          </a:p>
          <a:p>
            <a:r>
              <a:rPr lang="en-US" sz="2400" dirty="0"/>
              <a:t>The role of the judge is one of neutral referee. </a:t>
            </a:r>
          </a:p>
        </p:txBody>
      </p:sp>
    </p:spTree>
    <p:extLst>
      <p:ext uri="{BB962C8B-B14F-4D97-AF65-F5344CB8AC3E}">
        <p14:creationId xmlns:p14="http://schemas.microsoft.com/office/powerpoint/2010/main" val="20222276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p:cNvSpPr>
          <p:nvPr>
            <p:ph type="title"/>
          </p:nvPr>
        </p:nvSpPr>
        <p:spPr/>
        <p:txBody>
          <a:bodyPr/>
          <a:lstStyle/>
          <a:p>
            <a:r>
              <a:rPr lang="en-US" sz="4000" dirty="0"/>
              <a:t>Emergence of the Legal Profession</a:t>
            </a:r>
          </a:p>
        </p:txBody>
      </p:sp>
      <p:sp>
        <p:nvSpPr>
          <p:cNvPr id="15363" name="Rectangle 3"/>
          <p:cNvSpPr>
            <a:spLocks noGrp="1"/>
          </p:cNvSpPr>
          <p:nvPr>
            <p:ph idx="1"/>
          </p:nvPr>
        </p:nvSpPr>
        <p:spPr>
          <a:xfrm>
            <a:off x="457200" y="2286000"/>
            <a:ext cx="8229600" cy="3636963"/>
          </a:xfrm>
        </p:spPr>
        <p:txBody>
          <a:bodyPr/>
          <a:lstStyle/>
          <a:p>
            <a:r>
              <a:rPr lang="en-US" sz="2400" dirty="0"/>
              <a:t>Barristers were lawyers permitted to cross the </a:t>
            </a:r>
            <a:r>
              <a:rPr lang="en-US" altLang="ja-JP" sz="2400" dirty="0"/>
              <a:t>"</a:t>
            </a:r>
            <a:r>
              <a:rPr lang="en-US" sz="2400" dirty="0"/>
              <a:t>bar</a:t>
            </a:r>
            <a:r>
              <a:rPr lang="en-US" altLang="ja-JP" sz="2400" dirty="0"/>
              <a:t>"</a:t>
            </a:r>
            <a:r>
              <a:rPr lang="en-US" sz="2400" dirty="0"/>
              <a:t> in the courtroom that separated the judge</a:t>
            </a:r>
            <a:r>
              <a:rPr lang="fr-FR" altLang="ja-JP" sz="2400" dirty="0"/>
              <a:t>'</a:t>
            </a:r>
            <a:r>
              <a:rPr lang="en-US" sz="2400" dirty="0"/>
              <a:t>s bench from the spectators. </a:t>
            </a:r>
          </a:p>
          <a:p>
            <a:r>
              <a:rPr lang="en-US" sz="2400" dirty="0"/>
              <a:t>The barristers received their training in the Inns of Court.</a:t>
            </a:r>
          </a:p>
          <a:p>
            <a:r>
              <a:rPr lang="en-US" sz="2400" dirty="0"/>
              <a:t>Although we do not use the term barrister in the United States, we do refer to licensed attorneys as having been </a:t>
            </a:r>
            <a:r>
              <a:rPr lang="en-US" altLang="ja-JP" sz="2400" dirty="0"/>
              <a:t>"</a:t>
            </a:r>
            <a:r>
              <a:rPr lang="en-US" sz="2400" dirty="0"/>
              <a:t>admitted to the bar.</a:t>
            </a:r>
            <a:r>
              <a:rPr lang="en-US" altLang="ja-JP" sz="2400" dirty="0"/>
              <a:t>"</a:t>
            </a:r>
            <a:r>
              <a:rPr lang="en-US" sz="2400" dirty="0"/>
              <a:t>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p:cNvSpPr>
          <p:nvPr>
            <p:ph type="title"/>
          </p:nvPr>
        </p:nvSpPr>
        <p:spPr/>
        <p:txBody>
          <a:bodyPr/>
          <a:lstStyle/>
          <a:p>
            <a:r>
              <a:rPr lang="en-US"/>
              <a:t>Equity</a:t>
            </a:r>
          </a:p>
        </p:txBody>
      </p:sp>
      <p:sp>
        <p:nvSpPr>
          <p:cNvPr id="16387" name="Rectangle 3"/>
          <p:cNvSpPr>
            <a:spLocks noGrp="1"/>
          </p:cNvSpPr>
          <p:nvPr>
            <p:ph idx="1"/>
          </p:nvPr>
        </p:nvSpPr>
        <p:spPr/>
        <p:txBody>
          <a:bodyPr/>
          <a:lstStyle/>
          <a:p>
            <a:r>
              <a:rPr lang="en-US" sz="2400" dirty="0"/>
              <a:t>The term </a:t>
            </a:r>
            <a:r>
              <a:rPr lang="en-US" altLang="ja-JP" sz="2400" dirty="0"/>
              <a:t>"</a:t>
            </a:r>
            <a:r>
              <a:rPr lang="en-US" sz="2400" dirty="0"/>
              <a:t>equity</a:t>
            </a:r>
            <a:r>
              <a:rPr lang="en-US" altLang="ja-JP" sz="2400" dirty="0"/>
              <a:t>"</a:t>
            </a:r>
            <a:r>
              <a:rPr lang="en-US" sz="2400" dirty="0"/>
              <a:t> comes from the Latin </a:t>
            </a:r>
            <a:r>
              <a:rPr lang="en-US" sz="2400" i="1" dirty="0" err="1"/>
              <a:t>aequitas</a:t>
            </a:r>
            <a:r>
              <a:rPr lang="en-US" sz="2400" dirty="0"/>
              <a:t>, which means justice or equality. </a:t>
            </a:r>
          </a:p>
          <a:p>
            <a:r>
              <a:rPr lang="en-US" sz="2400" dirty="0"/>
              <a:t>The idea of equity as a supplement to law can be traced to the Roman Law and ultimately to Aristotle. </a:t>
            </a:r>
          </a:p>
          <a:p>
            <a:r>
              <a:rPr lang="en-US" sz="2400" dirty="0"/>
              <a:t>The idea is that when existing legal rules and procedures are insufficient to remedy injustice, a court should rely on general principles of fairness in granting relief.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p:cNvSpPr>
          <p:nvPr>
            <p:ph type="title"/>
          </p:nvPr>
        </p:nvSpPr>
        <p:spPr/>
        <p:txBody>
          <a:bodyPr>
            <a:normAutofit fontScale="90000"/>
          </a:bodyPr>
          <a:lstStyle/>
          <a:p>
            <a:r>
              <a:rPr lang="en-US" sz="4000" dirty="0"/>
              <a:t>Reception of the Common</a:t>
            </a:r>
            <a:br>
              <a:rPr lang="en-US" sz="4000" dirty="0"/>
            </a:br>
            <a:r>
              <a:rPr lang="en-US" sz="4000" dirty="0"/>
              <a:t>Law in America</a:t>
            </a:r>
          </a:p>
        </p:txBody>
      </p:sp>
      <p:sp>
        <p:nvSpPr>
          <p:cNvPr id="17411" name="Rectangle 3"/>
          <p:cNvSpPr>
            <a:spLocks noGrp="1"/>
          </p:cNvSpPr>
          <p:nvPr>
            <p:ph idx="1"/>
          </p:nvPr>
        </p:nvSpPr>
        <p:spPr/>
        <p:txBody>
          <a:bodyPr/>
          <a:lstStyle/>
          <a:p>
            <a:r>
              <a:rPr lang="en-US" sz="2800" dirty="0"/>
              <a:t>Common Law in Effect in the Colonies</a:t>
            </a:r>
          </a:p>
          <a:p>
            <a:r>
              <a:rPr lang="en-US" sz="2800" dirty="0"/>
              <a:t>American Revolution (1776)</a:t>
            </a:r>
          </a:p>
          <a:p>
            <a:r>
              <a:rPr lang="en-US" sz="2800" dirty="0"/>
              <a:t>Blackstone</a:t>
            </a:r>
            <a:r>
              <a:rPr lang="fr-FR" sz="2800" dirty="0"/>
              <a:t>'</a:t>
            </a:r>
            <a:r>
              <a:rPr lang="en-US" sz="2800" dirty="0"/>
              <a:t>s Commentaries  (1769)</a:t>
            </a:r>
          </a:p>
          <a:p>
            <a:r>
              <a:rPr lang="en-US" sz="2800" dirty="0"/>
              <a:t>Reception Statutes (Tennessee Constitution, 1796)</a:t>
            </a:r>
          </a:p>
          <a:p>
            <a:r>
              <a:rPr lang="en-US" sz="2800" dirty="0"/>
              <a:t>Common Law Modified by Legislation / codified into some state laws (post-1790s)</a:t>
            </a:r>
          </a:p>
          <a:p>
            <a:endParaRPr lang="en-US" sz="2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p:cNvSpPr>
          <p:nvPr>
            <p:ph type="title"/>
          </p:nvPr>
        </p:nvSpPr>
        <p:spPr/>
        <p:txBody>
          <a:bodyPr/>
          <a:lstStyle/>
          <a:p>
            <a:r>
              <a:rPr lang="en-US"/>
              <a:t>The U.S. Constitution</a:t>
            </a:r>
          </a:p>
        </p:txBody>
      </p:sp>
      <p:sp>
        <p:nvSpPr>
          <p:cNvPr id="18435" name="Rectangle 3"/>
          <p:cNvSpPr>
            <a:spLocks noGrp="1"/>
          </p:cNvSpPr>
          <p:nvPr>
            <p:ph idx="1"/>
          </p:nvPr>
        </p:nvSpPr>
        <p:spPr/>
        <p:txBody>
          <a:bodyPr/>
          <a:lstStyle/>
          <a:p>
            <a:r>
              <a:rPr lang="en-US" sz="2800" dirty="0"/>
              <a:t>Articles of Confederation, 1777</a:t>
            </a:r>
          </a:p>
          <a:p>
            <a:r>
              <a:rPr lang="en-US" sz="2800" dirty="0"/>
              <a:t>The Constitution, 1787</a:t>
            </a:r>
          </a:p>
          <a:p>
            <a:r>
              <a:rPr lang="en-US" sz="2800" dirty="0"/>
              <a:t>The Bill of Rights, 1789</a:t>
            </a:r>
          </a:p>
          <a:p>
            <a:r>
              <a:rPr lang="en-US" sz="2800" dirty="0"/>
              <a:t>17 additional amendments</a:t>
            </a:r>
          </a:p>
          <a:p>
            <a:r>
              <a:rPr lang="en-US" sz="2800" dirty="0"/>
              <a:t>Key Amendment: 14th Amendment; due process and equal protection of the law</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p:cNvSpPr>
          <p:nvPr>
            <p:ph type="title"/>
          </p:nvPr>
        </p:nvSpPr>
        <p:spPr/>
        <p:txBody>
          <a:bodyPr>
            <a:normAutofit fontScale="90000"/>
          </a:bodyPr>
          <a:lstStyle/>
          <a:p>
            <a:r>
              <a:rPr lang="en-US" sz="4000" dirty="0"/>
              <a:t>Principles of American Constitutionalism</a:t>
            </a:r>
          </a:p>
        </p:txBody>
      </p:sp>
      <p:sp>
        <p:nvSpPr>
          <p:cNvPr id="19459" name="Rectangle 3"/>
          <p:cNvSpPr>
            <a:spLocks noGrp="1"/>
          </p:cNvSpPr>
          <p:nvPr>
            <p:ph idx="1"/>
          </p:nvPr>
        </p:nvSpPr>
        <p:spPr/>
        <p:txBody>
          <a:bodyPr/>
          <a:lstStyle/>
          <a:p>
            <a:r>
              <a:rPr lang="en-US" sz="2800" dirty="0"/>
              <a:t>The rule of law</a:t>
            </a:r>
          </a:p>
          <a:p>
            <a:r>
              <a:rPr lang="en-US" sz="2800" dirty="0"/>
              <a:t>Federalism</a:t>
            </a:r>
          </a:p>
          <a:p>
            <a:r>
              <a:rPr lang="en-US" sz="2800" dirty="0"/>
              <a:t>Separation of powers</a:t>
            </a:r>
          </a:p>
          <a:p>
            <a:r>
              <a:rPr lang="en-US" sz="2800" dirty="0"/>
              <a:t>Checks and balances</a:t>
            </a:r>
          </a:p>
          <a:p>
            <a:r>
              <a:rPr lang="en-US" sz="2800" dirty="0"/>
              <a:t>Individual rights</a:t>
            </a:r>
          </a:p>
          <a:p>
            <a:r>
              <a:rPr lang="en-US" sz="2800" dirty="0"/>
              <a:t>Judicial review</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p:cNvSpPr>
          <p:nvPr>
            <p:ph type="title"/>
          </p:nvPr>
        </p:nvSpPr>
        <p:spPr/>
        <p:txBody>
          <a:bodyPr/>
          <a:lstStyle/>
          <a:p>
            <a:r>
              <a:rPr lang="en-US"/>
              <a:t>The Centrality of Courts</a:t>
            </a:r>
          </a:p>
        </p:txBody>
      </p:sp>
      <p:sp>
        <p:nvSpPr>
          <p:cNvPr id="20483" name="Rectangle 3"/>
          <p:cNvSpPr>
            <a:spLocks noGrp="1"/>
          </p:cNvSpPr>
          <p:nvPr>
            <p:ph idx="1"/>
          </p:nvPr>
        </p:nvSpPr>
        <p:spPr/>
        <p:txBody>
          <a:bodyPr/>
          <a:lstStyle/>
          <a:p>
            <a:r>
              <a:rPr lang="en-US" dirty="0"/>
              <a:t>Common law development</a:t>
            </a:r>
          </a:p>
          <a:p>
            <a:r>
              <a:rPr lang="en-US" dirty="0"/>
              <a:t>Statutory interpretation</a:t>
            </a:r>
          </a:p>
          <a:p>
            <a:r>
              <a:rPr lang="en-US" dirty="0"/>
              <a:t>Constitutional interpretation</a:t>
            </a:r>
          </a:p>
          <a:p>
            <a:r>
              <a:rPr lang="en-US" dirty="0"/>
              <a:t>Resolution of disputes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p:cNvSpPr>
          <p:nvPr>
            <p:ph type="title"/>
          </p:nvPr>
        </p:nvSpPr>
        <p:spPr/>
        <p:txBody>
          <a:bodyPr>
            <a:normAutofit fontScale="90000"/>
          </a:bodyPr>
          <a:lstStyle/>
          <a:p>
            <a:r>
              <a:rPr lang="en-US" sz="4000" dirty="0"/>
              <a:t>Megatrends in American</a:t>
            </a:r>
            <a:br>
              <a:rPr lang="en-US" sz="4000" dirty="0"/>
            </a:br>
            <a:r>
              <a:rPr lang="en-US" sz="4000" dirty="0"/>
              <a:t>Legal Development</a:t>
            </a:r>
          </a:p>
        </p:txBody>
      </p:sp>
      <p:sp>
        <p:nvSpPr>
          <p:cNvPr id="21507" name="Rectangle 3"/>
          <p:cNvSpPr>
            <a:spLocks noGrp="1"/>
          </p:cNvSpPr>
          <p:nvPr>
            <p:ph idx="1"/>
          </p:nvPr>
        </p:nvSpPr>
        <p:spPr/>
        <p:txBody>
          <a:bodyPr/>
          <a:lstStyle/>
          <a:p>
            <a:r>
              <a:rPr lang="en-US" sz="2800" dirty="0"/>
              <a:t>Centrality of courts</a:t>
            </a:r>
          </a:p>
          <a:p>
            <a:r>
              <a:rPr lang="en-US" sz="2800" dirty="0"/>
              <a:t>Codification of the substantive law</a:t>
            </a:r>
          </a:p>
          <a:p>
            <a:r>
              <a:rPr lang="en-US" sz="2800" dirty="0"/>
              <a:t>Codification of legal procedure</a:t>
            </a:r>
          </a:p>
          <a:p>
            <a:r>
              <a:rPr lang="en-US" sz="2800" dirty="0"/>
              <a:t>The emergence of administrative law</a:t>
            </a:r>
          </a:p>
          <a:p>
            <a:r>
              <a:rPr lang="en-US" sz="2800" dirty="0"/>
              <a:t>The expansion of civil rights and liberties</a:t>
            </a:r>
          </a:p>
          <a:p>
            <a:r>
              <a:rPr lang="en-US" sz="2800" dirty="0"/>
              <a:t>The litigious society</a:t>
            </a:r>
          </a:p>
          <a:p>
            <a:r>
              <a:rPr lang="en-US" sz="2800" dirty="0"/>
              <a:t>The prevalence of the legal profession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BD2A0-F352-A5E4-671B-C59F9B5C0D72}"/>
              </a:ext>
            </a:extLst>
          </p:cNvPr>
          <p:cNvSpPr>
            <a:spLocks noGrp="1"/>
          </p:cNvSpPr>
          <p:nvPr>
            <p:ph type="title"/>
          </p:nvPr>
        </p:nvSpPr>
        <p:spPr/>
        <p:txBody>
          <a:bodyPr>
            <a:normAutofit fontScale="90000"/>
          </a:bodyPr>
          <a:lstStyle/>
          <a:p>
            <a:r>
              <a:rPr lang="en-US" dirty="0" err="1"/>
              <a:t>Scheb</a:t>
            </a:r>
            <a:r>
              <a:rPr lang="en-US" dirty="0"/>
              <a:t> and Sharma, Intro to Legal</a:t>
            </a:r>
            <a:br>
              <a:rPr lang="en-US" dirty="0"/>
            </a:br>
            <a:endParaRPr lang="en-US" dirty="0"/>
          </a:p>
        </p:txBody>
      </p:sp>
      <p:sp>
        <p:nvSpPr>
          <p:cNvPr id="3" name="Content Placeholder 2">
            <a:extLst>
              <a:ext uri="{FF2B5EF4-FFF2-40B4-BE49-F238E27FC236}">
                <a16:creationId xmlns:a16="http://schemas.microsoft.com/office/drawing/2014/main" id="{2D077B2F-27D1-D61A-74D2-4B00442A9A42}"/>
              </a:ext>
            </a:extLst>
          </p:cNvPr>
          <p:cNvSpPr>
            <a:spLocks noGrp="1"/>
          </p:cNvSpPr>
          <p:nvPr>
            <p:ph idx="1"/>
          </p:nvPr>
        </p:nvSpPr>
        <p:spPr/>
        <p:txBody>
          <a:bodyPr/>
          <a:lstStyle/>
          <a:p>
            <a:pPr marL="30480" indent="0">
              <a:buNone/>
            </a:pPr>
            <a:r>
              <a:rPr lang="en-US" sz="2400" dirty="0"/>
              <a:t>Chapter 1</a:t>
            </a:r>
          </a:p>
          <a:p>
            <a:pPr marL="30480" indent="0">
              <a:buNone/>
            </a:pPr>
            <a:endParaRPr lang="en-US" dirty="0"/>
          </a:p>
          <a:p>
            <a:pPr marL="30480" indent="0">
              <a:buNone/>
            </a:pPr>
            <a:r>
              <a:rPr lang="en-US" sz="4000" spc="-8" dirty="0"/>
              <a:t>DEVELOPMENT OF AMERICAN LAW</a:t>
            </a:r>
            <a:endParaRPr lang="en-US" sz="4000" dirty="0"/>
          </a:p>
          <a:p>
            <a:pPr marL="30480" indent="0">
              <a:buNone/>
            </a:pPr>
            <a:endParaRPr lang="en-US" dirty="0"/>
          </a:p>
        </p:txBody>
      </p:sp>
    </p:spTree>
    <p:extLst>
      <p:ext uri="{BB962C8B-B14F-4D97-AF65-F5344CB8AC3E}">
        <p14:creationId xmlns:p14="http://schemas.microsoft.com/office/powerpoint/2010/main" val="28705305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p:cNvSpPr>
          <p:nvPr>
            <p:ph type="title"/>
          </p:nvPr>
        </p:nvSpPr>
        <p:spPr/>
        <p:txBody>
          <a:bodyPr/>
          <a:lstStyle/>
          <a:p>
            <a:r>
              <a:rPr lang="en-US"/>
              <a:t>Discussion Questions</a:t>
            </a:r>
          </a:p>
        </p:txBody>
      </p:sp>
      <p:sp>
        <p:nvSpPr>
          <p:cNvPr id="22531" name="Rectangle 3"/>
          <p:cNvSpPr>
            <a:spLocks noGrp="1"/>
          </p:cNvSpPr>
          <p:nvPr>
            <p:ph idx="1"/>
          </p:nvPr>
        </p:nvSpPr>
        <p:spPr>
          <a:xfrm>
            <a:off x="762000" y="2133600"/>
            <a:ext cx="7543800" cy="3789363"/>
          </a:xfrm>
        </p:spPr>
        <p:txBody>
          <a:bodyPr/>
          <a:lstStyle/>
          <a:p>
            <a:r>
              <a:rPr lang="en-US" sz="2400" dirty="0"/>
              <a:t>What would American society be like in the absence of positive law? </a:t>
            </a:r>
          </a:p>
          <a:p>
            <a:r>
              <a:rPr lang="en-US" sz="2400" dirty="0"/>
              <a:t>Under what conditions, if any, could a society function without law?</a:t>
            </a:r>
          </a:p>
          <a:p>
            <a:r>
              <a:rPr lang="en-US" sz="2400" dirty="0"/>
              <a:t>Under what conditions, if any, is civil disobedience justified?</a:t>
            </a:r>
          </a:p>
          <a:p>
            <a:r>
              <a:rPr lang="en-US" sz="2400" dirty="0"/>
              <a:t>Why was the English common law so important in the development of the American legal system?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p:cNvSpPr>
          <p:nvPr>
            <p:ph type="title"/>
          </p:nvPr>
        </p:nvSpPr>
        <p:spPr/>
        <p:txBody>
          <a:bodyPr/>
          <a:lstStyle/>
          <a:p>
            <a:r>
              <a:rPr lang="en-US" dirty="0"/>
              <a:t>What is Law?</a:t>
            </a:r>
          </a:p>
        </p:txBody>
      </p:sp>
      <p:sp>
        <p:nvSpPr>
          <p:cNvPr id="3075" name="Rectangle 3"/>
          <p:cNvSpPr>
            <a:spLocks noGrp="1"/>
          </p:cNvSpPr>
          <p:nvPr>
            <p:ph idx="1"/>
          </p:nvPr>
        </p:nvSpPr>
        <p:spPr/>
        <p:txBody>
          <a:bodyPr/>
          <a:lstStyle/>
          <a:p>
            <a:r>
              <a:rPr lang="en-US" sz="2000" dirty="0"/>
              <a:t>A set of rules promulgated and enforced by government.</a:t>
            </a:r>
          </a:p>
          <a:p>
            <a:pPr lvl="1"/>
            <a:r>
              <a:rPr lang="en-US" altLang="ja-JP" sz="2000" dirty="0"/>
              <a:t>"</a:t>
            </a:r>
            <a:r>
              <a:rPr lang="en-US" sz="2000" dirty="0"/>
              <a:t>Rules</a:t>
            </a:r>
            <a:r>
              <a:rPr lang="en-US" altLang="ja-JP" sz="2000" dirty="0"/>
              <a:t>"</a:t>
            </a:r>
            <a:r>
              <a:rPr lang="en-US" sz="2000" dirty="0"/>
              <a:t> are authoritative directions as to what should be done or how it should be done. </a:t>
            </a:r>
          </a:p>
          <a:p>
            <a:pPr lvl="1"/>
            <a:r>
              <a:rPr lang="en-US" altLang="ja-JP" sz="2000" dirty="0"/>
              <a:t>"</a:t>
            </a:r>
            <a:r>
              <a:rPr lang="en-US" sz="2000" dirty="0"/>
              <a:t>Promulgated</a:t>
            </a:r>
            <a:r>
              <a:rPr lang="en-US" altLang="ja-JP" sz="2000" dirty="0"/>
              <a:t>"</a:t>
            </a:r>
            <a:r>
              <a:rPr lang="en-US" sz="2000" dirty="0"/>
              <a:t> means made known officially, publicly, and formally. </a:t>
            </a:r>
          </a:p>
          <a:p>
            <a:pPr lvl="1"/>
            <a:r>
              <a:rPr lang="en-US" altLang="ja-JP" sz="2000" dirty="0"/>
              <a:t>"</a:t>
            </a:r>
            <a:r>
              <a:rPr lang="en-US" sz="2000" dirty="0"/>
              <a:t>Enforced</a:t>
            </a:r>
            <a:r>
              <a:rPr lang="en-US" altLang="ja-JP" sz="2000" dirty="0"/>
              <a:t>"</a:t>
            </a:r>
            <a:r>
              <a:rPr lang="en-US" sz="2000" dirty="0"/>
              <a:t> means imposed by force or the threat of force. </a:t>
            </a:r>
          </a:p>
          <a:p>
            <a:pPr lvl="1"/>
            <a:r>
              <a:rPr lang="en-US" altLang="ja-JP" sz="2000" dirty="0"/>
              <a:t>"</a:t>
            </a:r>
            <a:r>
              <a:rPr lang="en-US" sz="2000" dirty="0"/>
              <a:t>Government</a:t>
            </a:r>
            <a:r>
              <a:rPr lang="en-US" altLang="ja-JP" sz="2000" dirty="0"/>
              <a:t>"</a:t>
            </a:r>
            <a:r>
              <a:rPr lang="en-US" sz="2000" dirty="0"/>
              <a:t> is the set of officials and institutions exercising a monopoly on the legitimate use of force in society.</a:t>
            </a:r>
          </a:p>
          <a:p>
            <a:pPr marL="342900" lvl="1" indent="-342900">
              <a:buFont typeface="Arial" panose="020B0604020202020204" pitchFamily="34" charset="0"/>
              <a:buChar char="•"/>
            </a:pPr>
            <a:r>
              <a:rPr lang="en-US" sz="2000" dirty="0"/>
              <a:t>This is the definition of “positive law,” as distinct from “natural law.”</a:t>
            </a:r>
          </a:p>
          <a:p>
            <a:pPr lvl="1"/>
            <a:endParaRPr lang="en-US" sz="2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p:cNvSpPr>
          <p:nvPr>
            <p:ph type="title"/>
          </p:nvPr>
        </p:nvSpPr>
        <p:spPr/>
        <p:txBody>
          <a:bodyPr/>
          <a:lstStyle/>
          <a:p>
            <a:r>
              <a:rPr lang="en-US"/>
              <a:t>Positive Law</a:t>
            </a:r>
          </a:p>
        </p:txBody>
      </p:sp>
      <p:sp>
        <p:nvSpPr>
          <p:cNvPr id="4099" name="Rectangle 3"/>
          <p:cNvSpPr>
            <a:spLocks noGrp="1"/>
          </p:cNvSpPr>
          <p:nvPr>
            <p:ph idx="1"/>
          </p:nvPr>
        </p:nvSpPr>
        <p:spPr/>
        <p:txBody>
          <a:bodyPr/>
          <a:lstStyle/>
          <a:p>
            <a:r>
              <a:rPr lang="en-US" sz="2400" dirty="0"/>
              <a:t>Positive law is enunciated by government and backed by the coercive power of the state. </a:t>
            </a:r>
          </a:p>
          <a:p>
            <a:r>
              <a:rPr lang="en-US" sz="2400" dirty="0"/>
              <a:t>Nineteenth century English legal theorist John Austin defined it simply as </a:t>
            </a:r>
            <a:r>
              <a:rPr lang="en-US" altLang="ja-JP" sz="2400" dirty="0"/>
              <a:t>"</a:t>
            </a:r>
            <a:r>
              <a:rPr lang="en-US" sz="2400" dirty="0"/>
              <a:t>the command of the sovereign.</a:t>
            </a:r>
            <a:r>
              <a:rPr lang="en-US" altLang="ja-JP" sz="2400" dirty="0"/>
              <a:t>"</a:t>
            </a:r>
            <a:r>
              <a:rPr lang="en-US" sz="2400" dirty="0"/>
              <a:t> </a:t>
            </a:r>
          </a:p>
          <a:p>
            <a:r>
              <a:rPr lang="en-US" sz="2400" dirty="0"/>
              <a:t>To be positive law, the command of the sovereign must take the form of a rule, a principle, or directive that applies with equal force to everyone.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p:cNvSpPr>
          <p:nvPr>
            <p:ph type="title"/>
          </p:nvPr>
        </p:nvSpPr>
        <p:spPr/>
        <p:txBody>
          <a:bodyPr/>
          <a:lstStyle/>
          <a:p>
            <a:r>
              <a:rPr lang="en-US"/>
              <a:t>Forms of Positive Law</a:t>
            </a:r>
          </a:p>
        </p:txBody>
      </p:sp>
      <p:sp>
        <p:nvSpPr>
          <p:cNvPr id="5123" name="Rectangle 3"/>
          <p:cNvSpPr>
            <a:spLocks noGrp="1"/>
          </p:cNvSpPr>
          <p:nvPr>
            <p:ph idx="1"/>
          </p:nvPr>
        </p:nvSpPr>
        <p:spPr/>
        <p:txBody>
          <a:bodyPr/>
          <a:lstStyle/>
          <a:p>
            <a:r>
              <a:rPr lang="en-US" sz="2400" dirty="0"/>
              <a:t>Constitution. The </a:t>
            </a:r>
            <a:r>
              <a:rPr lang="en-US" altLang="ja-JP" sz="2400" dirty="0"/>
              <a:t>"</a:t>
            </a:r>
            <a:r>
              <a:rPr lang="en-US" sz="2400" dirty="0"/>
              <a:t>supreme law of the land.</a:t>
            </a:r>
            <a:r>
              <a:rPr lang="en-US" altLang="ja-JP" sz="2400" dirty="0"/>
              <a:t>"</a:t>
            </a:r>
            <a:r>
              <a:rPr lang="en-US" sz="2400" dirty="0"/>
              <a:t> Sets forth the structure and powers of government as well as the rights of citizens.</a:t>
            </a:r>
          </a:p>
          <a:p>
            <a:r>
              <a:rPr lang="en-US" sz="2400" dirty="0"/>
              <a:t>Statute. A law that is generally applicable within the jurisdiction of that legislature. </a:t>
            </a:r>
          </a:p>
          <a:p>
            <a:r>
              <a:rPr lang="en-US" sz="2400" dirty="0"/>
              <a:t>Ordinance. A law enacted by a local governing body such as a city council or a county commission.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p:cNvSpPr>
          <p:nvPr>
            <p:ph type="title"/>
          </p:nvPr>
        </p:nvSpPr>
        <p:spPr/>
        <p:txBody>
          <a:bodyPr/>
          <a:lstStyle/>
          <a:p>
            <a:r>
              <a:rPr lang="en-US"/>
              <a:t>Forms of Positive Law (cont.)</a:t>
            </a:r>
          </a:p>
        </p:txBody>
      </p:sp>
      <p:sp>
        <p:nvSpPr>
          <p:cNvPr id="6147" name="Rectangle 3"/>
          <p:cNvSpPr>
            <a:spLocks noGrp="1"/>
          </p:cNvSpPr>
          <p:nvPr>
            <p:ph idx="1"/>
          </p:nvPr>
        </p:nvSpPr>
        <p:spPr/>
        <p:txBody>
          <a:bodyPr/>
          <a:lstStyle/>
          <a:p>
            <a:r>
              <a:rPr lang="en-US" sz="2400" dirty="0"/>
              <a:t>Executive order. An order issued by a president, governor, county executive or mayor. </a:t>
            </a:r>
          </a:p>
          <a:p>
            <a:r>
              <a:rPr lang="en-US" sz="2400" dirty="0"/>
              <a:t>Treaty. A legally binding agreement between countries. </a:t>
            </a:r>
          </a:p>
          <a:p>
            <a:r>
              <a:rPr lang="en-US" sz="2400" dirty="0"/>
              <a:t>Regulation. A rule promulgated by a regulatory agency. </a:t>
            </a:r>
          </a:p>
          <a:p>
            <a:r>
              <a:rPr lang="en-US" sz="2400" dirty="0"/>
              <a:t>Judicial decision. A decision by a court of law enunciating a principle of law.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p:cNvSpPr>
          <p:nvPr>
            <p:ph type="title"/>
          </p:nvPr>
        </p:nvSpPr>
        <p:spPr/>
        <p:txBody>
          <a:bodyPr/>
          <a:lstStyle/>
          <a:p>
            <a:r>
              <a:rPr lang="en-US"/>
              <a:t>Natural Law</a:t>
            </a:r>
          </a:p>
        </p:txBody>
      </p:sp>
      <p:sp>
        <p:nvSpPr>
          <p:cNvPr id="7171" name="Rectangle 3"/>
          <p:cNvSpPr>
            <a:spLocks noGrp="1"/>
          </p:cNvSpPr>
          <p:nvPr>
            <p:ph idx="1"/>
          </p:nvPr>
        </p:nvSpPr>
        <p:spPr/>
        <p:txBody>
          <a:bodyPr/>
          <a:lstStyle/>
          <a:p>
            <a:r>
              <a:rPr lang="en-US" sz="2400" dirty="0"/>
              <a:t>Law that is presumed to flow from man</a:t>
            </a:r>
            <a:r>
              <a:rPr lang="fr-FR" sz="2400" dirty="0"/>
              <a:t>'</a:t>
            </a:r>
            <a:r>
              <a:rPr lang="en-US" sz="2400" dirty="0"/>
              <a:t>s </a:t>
            </a:r>
            <a:r>
              <a:rPr lang="en-US" altLang="ja-JP" sz="2400" dirty="0"/>
              <a:t>"</a:t>
            </a:r>
            <a:r>
              <a:rPr lang="en-US" sz="2400" dirty="0"/>
              <a:t>natural</a:t>
            </a:r>
            <a:r>
              <a:rPr lang="en-US" altLang="ja-JP" sz="2400" dirty="0"/>
              <a:t>"</a:t>
            </a:r>
            <a:r>
              <a:rPr lang="en-US" sz="2400" dirty="0"/>
              <a:t> condition, that is, the social condition existing prior to the emergence of government.</a:t>
            </a:r>
          </a:p>
          <a:p>
            <a:r>
              <a:rPr lang="en-US" sz="2400" dirty="0"/>
              <a:t>This is often connected to behavior in a "state of nature."</a:t>
            </a:r>
          </a:p>
          <a:p>
            <a:r>
              <a:rPr lang="en-US" sz="2400" dirty="0"/>
              <a:t>Natural law is sometimes used to refer to universal principles of morality and justice that transcend written law.</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p:cNvSpPr>
          <p:nvPr>
            <p:ph type="title"/>
          </p:nvPr>
        </p:nvSpPr>
        <p:spPr/>
        <p:txBody>
          <a:bodyPr/>
          <a:lstStyle/>
          <a:p>
            <a:r>
              <a:rPr lang="en-US"/>
              <a:t>Definitions of Natural Law</a:t>
            </a:r>
          </a:p>
        </p:txBody>
      </p:sp>
      <p:sp>
        <p:nvSpPr>
          <p:cNvPr id="8195" name="Rectangle 3"/>
          <p:cNvSpPr>
            <a:spLocks noGrp="1"/>
          </p:cNvSpPr>
          <p:nvPr>
            <p:ph idx="1"/>
          </p:nvPr>
        </p:nvSpPr>
        <p:spPr/>
        <p:txBody>
          <a:bodyPr/>
          <a:lstStyle/>
          <a:p>
            <a:r>
              <a:rPr lang="en-US" sz="2400" dirty="0"/>
              <a:t>In </a:t>
            </a:r>
            <a:r>
              <a:rPr lang="en-US" sz="2400" i="1" dirty="0"/>
              <a:t>De </a:t>
            </a:r>
            <a:r>
              <a:rPr lang="en-US" sz="2400" i="1" dirty="0" err="1"/>
              <a:t>Republica</a:t>
            </a:r>
            <a:r>
              <a:rPr lang="en-US" sz="2400" dirty="0"/>
              <a:t>, the ancient Roman orator Cicero (106−43 B.C.) defined natural law as </a:t>
            </a:r>
            <a:r>
              <a:rPr lang="en-US" altLang="ja-JP" sz="2400" dirty="0"/>
              <a:t>"</a:t>
            </a:r>
            <a:r>
              <a:rPr lang="en-US" sz="2400" dirty="0"/>
              <a:t>right reason in agreement with nature.</a:t>
            </a:r>
            <a:r>
              <a:rPr lang="en-US" altLang="ja-JP" sz="2400" dirty="0"/>
              <a:t>"</a:t>
            </a:r>
            <a:r>
              <a:rPr lang="en-US" sz="2400" dirty="0"/>
              <a:t> </a:t>
            </a:r>
          </a:p>
          <a:p>
            <a:r>
              <a:rPr lang="en-US" sz="2400" dirty="0"/>
              <a:t>In </a:t>
            </a:r>
            <a:r>
              <a:rPr lang="en-US" sz="2400" i="1" dirty="0"/>
              <a:t>Summa </a:t>
            </a:r>
            <a:r>
              <a:rPr lang="en-US" sz="2400" i="1" dirty="0" err="1"/>
              <a:t>Theologica</a:t>
            </a:r>
            <a:r>
              <a:rPr lang="en-US" sz="2400" dirty="0"/>
              <a:t>, Thomas Aquinas (1224−1274) viewed natural law as the </a:t>
            </a:r>
            <a:r>
              <a:rPr lang="en-US" altLang="ja-JP" sz="2400" dirty="0"/>
              <a:t>"</a:t>
            </a:r>
            <a:r>
              <a:rPr lang="en-US" sz="2400" dirty="0"/>
              <a:t>participation in the Eternal Law by rational creatures.</a:t>
            </a:r>
            <a:r>
              <a:rPr lang="en-US" altLang="ja-JP" sz="2400" dirty="0"/>
              <a:t>"</a:t>
            </a:r>
            <a:r>
              <a:rPr lang="en-US" sz="2400" dirty="0"/>
              <a:t> </a:t>
            </a:r>
          </a:p>
          <a:p>
            <a:r>
              <a:rPr lang="en-US" sz="2400" dirty="0"/>
              <a:t>The 17th century Dutch jurist Hugo Grotius defined natural law as rules of human conduct that can be discovered solely by the use of reason.</a:t>
            </a:r>
          </a:p>
        </p:txBody>
      </p:sp>
    </p:spTree>
  </p:cSld>
  <p:clrMapOvr>
    <a:masterClrMapping/>
  </p:clrMapOvr>
</p:sld>
</file>

<file path=ppt/theme/theme1.xml><?xml version="1.0" encoding="utf-8"?>
<a:theme xmlns:a="http://schemas.openxmlformats.org/drawingml/2006/main" name="Aspen">
  <a:themeElements>
    <a:clrScheme name="Aangepast 1">
      <a:dk1>
        <a:srgbClr val="007AC3"/>
      </a:dk1>
      <a:lt1>
        <a:sysClr val="window" lastClr="FFFFFF"/>
      </a:lt1>
      <a:dk2>
        <a:srgbClr val="474747"/>
      </a:dk2>
      <a:lt2>
        <a:srgbClr val="FFFFFF"/>
      </a:lt2>
      <a:accent1>
        <a:srgbClr val="007AC3"/>
      </a:accent1>
      <a:accent2>
        <a:srgbClr val="A6D1EA"/>
      </a:accent2>
      <a:accent3>
        <a:srgbClr val="85BC20"/>
      </a:accent3>
      <a:accent4>
        <a:srgbClr val="C2DD90"/>
      </a:accent4>
      <a:accent5>
        <a:srgbClr val="009881"/>
      </a:accent5>
      <a:accent6>
        <a:srgbClr val="A6DBD3"/>
      </a:accent6>
      <a:hlink>
        <a:srgbClr val="474747"/>
      </a:hlink>
      <a:folHlink>
        <a:srgbClr val="474747"/>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Aspen" id="{2D295B69-4F26-4E46-9700-0846E7ECD30E}" vid="{2E3C710D-C33E-44D5-829D-1B2A508AE0C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Aspen</Template>
  <TotalTime>252</TotalTime>
  <Words>1599</Words>
  <Application>Microsoft Macintosh PowerPoint</Application>
  <PresentationFormat>On-screen Show (4:3)</PresentationFormat>
  <Paragraphs>153</Paragraphs>
  <Slides>30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30</vt:i4>
      </vt:variant>
    </vt:vector>
  </HeadingPairs>
  <TitlesOfParts>
    <vt:vector size="34" baseType="lpstr">
      <vt:lpstr>Arial</vt:lpstr>
      <vt:lpstr>Calibri</vt:lpstr>
      <vt:lpstr>Wingdings</vt:lpstr>
      <vt:lpstr>Aspen</vt:lpstr>
      <vt:lpstr>John Scheb and Hemant Sharma</vt:lpstr>
      <vt:lpstr>John M. Scheb II Hemant Sharma</vt:lpstr>
      <vt:lpstr>Scheb and Sharma, Intro to Legal </vt:lpstr>
      <vt:lpstr>What is Law?</vt:lpstr>
      <vt:lpstr>Positive Law</vt:lpstr>
      <vt:lpstr>Forms of Positive Law</vt:lpstr>
      <vt:lpstr>Forms of Positive Law (cont.)</vt:lpstr>
      <vt:lpstr>Natural Law</vt:lpstr>
      <vt:lpstr>Definitions of Natural Law</vt:lpstr>
      <vt:lpstr>The Argument for Higher Law</vt:lpstr>
      <vt:lpstr>Sources of Higher Law</vt:lpstr>
      <vt:lpstr>Functions of Law</vt:lpstr>
      <vt:lpstr>Civil Disobedience</vt:lpstr>
      <vt:lpstr>Civil Disobedience (cont.)</vt:lpstr>
      <vt:lpstr>Ancient Legal Systems</vt:lpstr>
      <vt:lpstr>English Common Law</vt:lpstr>
      <vt:lpstr>Judge-Made Law</vt:lpstr>
      <vt:lpstr>Magna Carta (1215)</vt:lpstr>
      <vt:lpstr>Due Process of Law</vt:lpstr>
      <vt:lpstr>Habeas Corpus</vt:lpstr>
      <vt:lpstr>Trial by Jury</vt:lpstr>
      <vt:lpstr>Adversarial System of Justice</vt:lpstr>
      <vt:lpstr>Emergence of the Legal Profession</vt:lpstr>
      <vt:lpstr>Equity</vt:lpstr>
      <vt:lpstr>Reception of the Common Law in America</vt:lpstr>
      <vt:lpstr>The U.S. Constitution</vt:lpstr>
      <vt:lpstr>Principles of American Constitutionalism</vt:lpstr>
      <vt:lpstr>The Centrality of Courts</vt:lpstr>
      <vt:lpstr>Megatrends in American Legal Development</vt:lpstr>
      <vt:lpstr>Discussion Questions</vt:lpstr>
    </vt:vector>
  </TitlesOfParts>
  <Company>UT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 Introduction to the American Legal System Second Edition John M. Scheb and John M. Scheb, II</dc:title>
  <dc:creator>UT</dc:creator>
  <cp:lastModifiedBy>Sharma, Hemant</cp:lastModifiedBy>
  <cp:revision>46</cp:revision>
  <dcterms:created xsi:type="dcterms:W3CDTF">2009-04-29T15:41:23Z</dcterms:created>
  <dcterms:modified xsi:type="dcterms:W3CDTF">2026-02-21T05:24:22Z</dcterms:modified>
</cp:coreProperties>
</file>